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8" r:id="rId3"/>
    <p:sldId id="261" r:id="rId4"/>
    <p:sldId id="262" r:id="rId5"/>
    <p:sldId id="259" r:id="rId6"/>
    <p:sldId id="263" r:id="rId7"/>
    <p:sldId id="264" r:id="rId8"/>
    <p:sldId id="265" r:id="rId9"/>
    <p:sldId id="266" r:id="rId10"/>
    <p:sldId id="289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92" r:id="rId22"/>
    <p:sldId id="290" r:id="rId23"/>
    <p:sldId id="291" r:id="rId24"/>
    <p:sldId id="277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 " initials="MSOffice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21" autoAdjust="0"/>
    <p:restoredTop sz="94660"/>
  </p:normalViewPr>
  <p:slideViewPr>
    <p:cSldViewPr>
      <p:cViewPr varScale="1">
        <p:scale>
          <a:sx n="88" d="100"/>
          <a:sy n="88" d="100"/>
        </p:scale>
        <p:origin x="-13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347D4D-D454-4CB6-ACEE-D3BB04DB1ADB}" type="doc">
      <dgm:prSet loTypeId="urn:microsoft.com/office/officeart/2005/8/layout/chevron2" loCatId="list" qsTypeId="urn:microsoft.com/office/officeart/2005/8/quickstyle/simple1#1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6E4C8C41-8CF7-4965-94AD-991D1DF57239}">
      <dgm:prSet phldrT="[Text]"/>
      <dgm:spPr/>
      <dgm:t>
        <a:bodyPr/>
        <a:lstStyle/>
        <a:p>
          <a:r>
            <a:rPr lang="bg-BG" dirty="0" smtClean="0"/>
            <a:t>Предупредительные</a:t>
          </a:r>
          <a:endParaRPr lang="en-US" dirty="0"/>
        </a:p>
      </dgm:t>
    </dgm:pt>
    <dgm:pt modelId="{249ED646-D059-4DFE-BEEB-24216743A41D}" type="parTrans" cxnId="{2836EA20-C957-49C0-9FA8-D9ADE27C40E1}">
      <dgm:prSet/>
      <dgm:spPr/>
      <dgm:t>
        <a:bodyPr/>
        <a:lstStyle/>
        <a:p>
          <a:endParaRPr lang="en-US"/>
        </a:p>
      </dgm:t>
    </dgm:pt>
    <dgm:pt modelId="{86AFF5CD-E8EE-49A1-9DC3-9C82AF7B2A97}" type="sibTrans" cxnId="{2836EA20-C957-49C0-9FA8-D9ADE27C40E1}">
      <dgm:prSet/>
      <dgm:spPr/>
      <dgm:t>
        <a:bodyPr/>
        <a:lstStyle/>
        <a:p>
          <a:endParaRPr lang="en-US"/>
        </a:p>
      </dgm:t>
    </dgm:pt>
    <dgm:pt modelId="{A8DFB3FF-9513-4B70-8170-1B4021AEB56D}">
      <dgm:prSet phldrT="[Text]"/>
      <dgm:spPr/>
      <dgm:t>
        <a:bodyPr/>
        <a:lstStyle/>
        <a:p>
          <a:pPr algn="l"/>
          <a:r>
            <a:rPr lang="ru-RU" dirty="0" smtClean="0"/>
            <a:t>Критерии патентоспособности. Исключения из патентоспособности. Возражения против патента.</a:t>
          </a:r>
          <a:endParaRPr lang="en-US" dirty="0"/>
        </a:p>
      </dgm:t>
    </dgm:pt>
    <dgm:pt modelId="{A3C7E6AC-62FA-4FB2-8CFD-859ABA380A50}" type="parTrans" cxnId="{1741A72F-6D22-46AC-ACE0-378CAF0154F1}">
      <dgm:prSet/>
      <dgm:spPr/>
      <dgm:t>
        <a:bodyPr/>
        <a:lstStyle/>
        <a:p>
          <a:endParaRPr lang="en-US"/>
        </a:p>
      </dgm:t>
    </dgm:pt>
    <dgm:pt modelId="{C4004CEC-86CE-40BA-BA6C-40BA49160EE9}" type="sibTrans" cxnId="{1741A72F-6D22-46AC-ACE0-378CAF0154F1}">
      <dgm:prSet/>
      <dgm:spPr/>
      <dgm:t>
        <a:bodyPr/>
        <a:lstStyle/>
        <a:p>
          <a:endParaRPr lang="en-US"/>
        </a:p>
      </dgm:t>
    </dgm:pt>
    <dgm:pt modelId="{381C75A2-577D-46CF-9081-BB54FB3C3A40}">
      <dgm:prSet phldrT="[Text]"/>
      <dgm:spPr/>
      <dgm:t>
        <a:bodyPr/>
        <a:lstStyle/>
        <a:p>
          <a:r>
            <a:rPr lang="bg-BG" dirty="0" smtClean="0"/>
            <a:t>Коррективные</a:t>
          </a:r>
          <a:endParaRPr lang="en-US" dirty="0"/>
        </a:p>
      </dgm:t>
    </dgm:pt>
    <dgm:pt modelId="{548708B6-0E50-4ED4-963C-BD145AD34B09}" type="parTrans" cxnId="{384DAFFF-8E16-42CD-858A-18A8509933D9}">
      <dgm:prSet/>
      <dgm:spPr/>
      <dgm:t>
        <a:bodyPr/>
        <a:lstStyle/>
        <a:p>
          <a:endParaRPr lang="en-US"/>
        </a:p>
      </dgm:t>
    </dgm:pt>
    <dgm:pt modelId="{66D10852-4676-415E-BA43-745B6BDE9903}" type="sibTrans" cxnId="{384DAFFF-8E16-42CD-858A-18A8509933D9}">
      <dgm:prSet/>
      <dgm:spPr/>
      <dgm:t>
        <a:bodyPr/>
        <a:lstStyle/>
        <a:p>
          <a:endParaRPr lang="en-US"/>
        </a:p>
      </dgm:t>
    </dgm:pt>
    <dgm:pt modelId="{AD086DA3-C6CC-444F-8674-030F1420993D}">
      <dgm:prSet phldrT="[Text]"/>
      <dgm:spPr/>
      <dgm:t>
        <a:bodyPr/>
        <a:lstStyle/>
        <a:p>
          <a:r>
            <a:rPr lang="ru-RU" dirty="0" smtClean="0"/>
            <a:t>Исключения. </a:t>
          </a:r>
          <a:r>
            <a:rPr lang="en-US" dirty="0" smtClean="0"/>
            <a:t>“</a:t>
          </a:r>
          <a:r>
            <a:rPr lang="bg-BG" dirty="0" smtClean="0"/>
            <a:t>Н</a:t>
          </a:r>
          <a:r>
            <a:rPr lang="ru-RU" dirty="0" smtClean="0"/>
            <a:t>едобровольные лицензи</a:t>
          </a:r>
          <a:r>
            <a:rPr lang="bg-BG" dirty="0" smtClean="0"/>
            <a:t>и</a:t>
          </a:r>
          <a:r>
            <a:rPr lang="en-US" dirty="0" smtClean="0"/>
            <a:t>”</a:t>
          </a:r>
          <a:r>
            <a:rPr lang="bg-BG" dirty="0" smtClean="0"/>
            <a:t>. П</a:t>
          </a:r>
          <a:r>
            <a:rPr lang="ru-RU" dirty="0" smtClean="0"/>
            <a:t>араллельный импорт,  Использование национальных законов о конкуренции. Сопротивл</a:t>
          </a:r>
          <a:r>
            <a:rPr lang="en-US" dirty="0" smtClean="0"/>
            <a:t>e</a:t>
          </a:r>
          <a:r>
            <a:rPr lang="bg-BG" dirty="0" smtClean="0"/>
            <a:t>ние</a:t>
          </a:r>
          <a:r>
            <a:rPr lang="ru-RU" dirty="0" smtClean="0"/>
            <a:t> давлению ввести режима эксклюзивности данных </a:t>
          </a:r>
          <a:endParaRPr lang="en-US" dirty="0"/>
        </a:p>
      </dgm:t>
    </dgm:pt>
    <dgm:pt modelId="{7ACE2AD7-FB0D-4BCF-9A5F-90F8E071388B}" type="parTrans" cxnId="{F9A8EF3F-1688-41A9-B218-AC6FCDDBD6DE}">
      <dgm:prSet/>
      <dgm:spPr/>
      <dgm:t>
        <a:bodyPr/>
        <a:lstStyle/>
        <a:p>
          <a:endParaRPr lang="en-US"/>
        </a:p>
      </dgm:t>
    </dgm:pt>
    <dgm:pt modelId="{A8AC65F5-BC4A-4A24-B8D9-74C81DA4EC4D}" type="sibTrans" cxnId="{F9A8EF3F-1688-41A9-B218-AC6FCDDBD6DE}">
      <dgm:prSet/>
      <dgm:spPr/>
      <dgm:t>
        <a:bodyPr/>
        <a:lstStyle/>
        <a:p>
          <a:endParaRPr lang="en-US"/>
        </a:p>
      </dgm:t>
    </dgm:pt>
    <dgm:pt modelId="{9E5AC883-BB27-4658-8D7C-C9E67E6CA85D}">
      <dgm:prSet phldrT="[Text]"/>
      <dgm:spPr/>
      <dgm:t>
        <a:bodyPr/>
        <a:lstStyle/>
        <a:p>
          <a:r>
            <a:rPr lang="bg-BG" dirty="0" smtClean="0"/>
            <a:t>Принудительные</a:t>
          </a:r>
          <a:endParaRPr lang="en-US" dirty="0"/>
        </a:p>
      </dgm:t>
    </dgm:pt>
    <dgm:pt modelId="{1AE16D30-4916-4593-96FE-52209E630F6C}" type="parTrans" cxnId="{B7D36D35-593F-4EF5-A9C8-E60DFC52B253}">
      <dgm:prSet/>
      <dgm:spPr/>
      <dgm:t>
        <a:bodyPr/>
        <a:lstStyle/>
        <a:p>
          <a:endParaRPr lang="en-US"/>
        </a:p>
      </dgm:t>
    </dgm:pt>
    <dgm:pt modelId="{BA6357CA-A397-4148-9F5D-F8655E0739C6}" type="sibTrans" cxnId="{B7D36D35-593F-4EF5-A9C8-E60DFC52B253}">
      <dgm:prSet/>
      <dgm:spPr/>
      <dgm:t>
        <a:bodyPr/>
        <a:lstStyle/>
        <a:p>
          <a:endParaRPr lang="en-US"/>
        </a:p>
      </dgm:t>
    </dgm:pt>
    <dgm:pt modelId="{3DD794F5-330B-4B21-A245-12D930BFFEC5}">
      <dgm:prSet phldrT="[Text]"/>
      <dgm:spPr/>
      <dgm:t>
        <a:bodyPr/>
        <a:lstStyle/>
        <a:p>
          <a:r>
            <a:rPr lang="ru-RU" dirty="0" smtClean="0"/>
            <a:t>Соблюдение минимальных требований ТРИПС, особенно насчет пограничных мерах и уголовных санкций за нарушение патентных прав (ТРИПС не требует этого)</a:t>
          </a:r>
          <a:endParaRPr lang="en-US" dirty="0"/>
        </a:p>
      </dgm:t>
    </dgm:pt>
    <dgm:pt modelId="{2505FB4B-A41D-4B15-B718-96A5A2880801}" type="parTrans" cxnId="{F6E76C5C-01C9-4C1B-BA3B-C4DDD93EC0DE}">
      <dgm:prSet/>
      <dgm:spPr/>
      <dgm:t>
        <a:bodyPr/>
        <a:lstStyle/>
        <a:p>
          <a:endParaRPr lang="en-US"/>
        </a:p>
      </dgm:t>
    </dgm:pt>
    <dgm:pt modelId="{742A2AD7-4DDB-41B7-B1D0-2D6CAD13280E}" type="sibTrans" cxnId="{F6E76C5C-01C9-4C1B-BA3B-C4DDD93EC0DE}">
      <dgm:prSet/>
      <dgm:spPr/>
      <dgm:t>
        <a:bodyPr/>
        <a:lstStyle/>
        <a:p>
          <a:endParaRPr lang="en-US"/>
        </a:p>
      </dgm:t>
    </dgm:pt>
    <dgm:pt modelId="{17FBAC42-5F2F-4E14-8A64-5F5995820477}" type="pres">
      <dgm:prSet presAssocID="{98347D4D-D454-4CB6-ACEE-D3BB04DB1AD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9820190-E84C-4862-BB0B-ECA255C4E936}" type="pres">
      <dgm:prSet presAssocID="{6E4C8C41-8CF7-4965-94AD-991D1DF57239}" presName="composite" presStyleCnt="0"/>
      <dgm:spPr/>
    </dgm:pt>
    <dgm:pt modelId="{0CCE6832-C599-45C2-8E31-5455922F7310}" type="pres">
      <dgm:prSet presAssocID="{6E4C8C41-8CF7-4965-94AD-991D1DF57239}" presName="parentText" presStyleLbl="alignNode1" presStyleIdx="0" presStyleCnt="3" custScaleX="112830" custLinFactNeighborX="-3447" custLinFactNeighborY="-16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D2903C-DFCE-4286-B7C8-7EF96B10710F}" type="pres">
      <dgm:prSet presAssocID="{6E4C8C41-8CF7-4965-94AD-991D1DF57239}" presName="descendantText" presStyleLbl="alignAcc1" presStyleIdx="0" presStyleCnt="3" custLinFactNeighborX="526" custLinFactNeighborY="-2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92F302-25EA-45D5-9AB7-1B832CFAE749}" type="pres">
      <dgm:prSet presAssocID="{86AFF5CD-E8EE-49A1-9DC3-9C82AF7B2A97}" presName="sp" presStyleCnt="0"/>
      <dgm:spPr/>
    </dgm:pt>
    <dgm:pt modelId="{1CAB01E9-B0E0-4AFC-9ECC-9FA6788E6042}" type="pres">
      <dgm:prSet presAssocID="{381C75A2-577D-46CF-9081-BB54FB3C3A40}" presName="composite" presStyleCnt="0"/>
      <dgm:spPr/>
    </dgm:pt>
    <dgm:pt modelId="{D19EC99B-62E6-4378-9B34-AC053EB9C83B}" type="pres">
      <dgm:prSet presAssocID="{381C75A2-577D-46CF-9081-BB54FB3C3A40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C6D97B-9394-40CF-A302-F780DAFF5138}" type="pres">
      <dgm:prSet presAssocID="{381C75A2-577D-46CF-9081-BB54FB3C3A40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1142BF-6446-4869-BE23-9EEA2E1696DA}" type="pres">
      <dgm:prSet presAssocID="{66D10852-4676-415E-BA43-745B6BDE9903}" presName="sp" presStyleCnt="0"/>
      <dgm:spPr/>
    </dgm:pt>
    <dgm:pt modelId="{56D77F31-E4A0-432B-A387-C8815B244F36}" type="pres">
      <dgm:prSet presAssocID="{9E5AC883-BB27-4658-8D7C-C9E67E6CA85D}" presName="composite" presStyleCnt="0"/>
      <dgm:spPr/>
    </dgm:pt>
    <dgm:pt modelId="{97C200A4-B6CC-422A-BBED-1CFC3A054021}" type="pres">
      <dgm:prSet presAssocID="{9E5AC883-BB27-4658-8D7C-C9E67E6CA85D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94C708-792C-405A-9F88-FDE3846E672B}" type="pres">
      <dgm:prSet presAssocID="{9E5AC883-BB27-4658-8D7C-C9E67E6CA85D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7213D56-37C5-42A8-A32B-829E5CD506B4}" type="presOf" srcId="{A8DFB3FF-9513-4B70-8170-1B4021AEB56D}" destId="{62D2903C-DFCE-4286-B7C8-7EF96B10710F}" srcOrd="0" destOrd="0" presId="urn:microsoft.com/office/officeart/2005/8/layout/chevron2"/>
    <dgm:cxn modelId="{D2C0983A-6CD9-43DC-8FA4-DD519889DFDA}" type="presOf" srcId="{AD086DA3-C6CC-444F-8674-030F1420993D}" destId="{03C6D97B-9394-40CF-A302-F780DAFF5138}" srcOrd="0" destOrd="0" presId="urn:microsoft.com/office/officeart/2005/8/layout/chevron2"/>
    <dgm:cxn modelId="{1741A72F-6D22-46AC-ACE0-378CAF0154F1}" srcId="{6E4C8C41-8CF7-4965-94AD-991D1DF57239}" destId="{A8DFB3FF-9513-4B70-8170-1B4021AEB56D}" srcOrd="0" destOrd="0" parTransId="{A3C7E6AC-62FA-4FB2-8CFD-859ABA380A50}" sibTransId="{C4004CEC-86CE-40BA-BA6C-40BA49160EE9}"/>
    <dgm:cxn modelId="{0EDF850D-28FD-4D90-A7F5-35DEF8AD4ED5}" type="presOf" srcId="{3DD794F5-330B-4B21-A245-12D930BFFEC5}" destId="{D894C708-792C-405A-9F88-FDE3846E672B}" srcOrd="0" destOrd="0" presId="urn:microsoft.com/office/officeart/2005/8/layout/chevron2"/>
    <dgm:cxn modelId="{2836EA20-C957-49C0-9FA8-D9ADE27C40E1}" srcId="{98347D4D-D454-4CB6-ACEE-D3BB04DB1ADB}" destId="{6E4C8C41-8CF7-4965-94AD-991D1DF57239}" srcOrd="0" destOrd="0" parTransId="{249ED646-D059-4DFE-BEEB-24216743A41D}" sibTransId="{86AFF5CD-E8EE-49A1-9DC3-9C82AF7B2A97}"/>
    <dgm:cxn modelId="{384DAFFF-8E16-42CD-858A-18A8509933D9}" srcId="{98347D4D-D454-4CB6-ACEE-D3BB04DB1ADB}" destId="{381C75A2-577D-46CF-9081-BB54FB3C3A40}" srcOrd="1" destOrd="0" parTransId="{548708B6-0E50-4ED4-963C-BD145AD34B09}" sibTransId="{66D10852-4676-415E-BA43-745B6BDE9903}"/>
    <dgm:cxn modelId="{F9A8EF3F-1688-41A9-B218-AC6FCDDBD6DE}" srcId="{381C75A2-577D-46CF-9081-BB54FB3C3A40}" destId="{AD086DA3-C6CC-444F-8674-030F1420993D}" srcOrd="0" destOrd="0" parTransId="{7ACE2AD7-FB0D-4BCF-9A5F-90F8E071388B}" sibTransId="{A8AC65F5-BC4A-4A24-B8D9-74C81DA4EC4D}"/>
    <dgm:cxn modelId="{82289F99-ABB2-4D54-83FB-DF51FFE72701}" type="presOf" srcId="{9E5AC883-BB27-4658-8D7C-C9E67E6CA85D}" destId="{97C200A4-B6CC-422A-BBED-1CFC3A054021}" srcOrd="0" destOrd="0" presId="urn:microsoft.com/office/officeart/2005/8/layout/chevron2"/>
    <dgm:cxn modelId="{B7D36D35-593F-4EF5-A9C8-E60DFC52B253}" srcId="{98347D4D-D454-4CB6-ACEE-D3BB04DB1ADB}" destId="{9E5AC883-BB27-4658-8D7C-C9E67E6CA85D}" srcOrd="2" destOrd="0" parTransId="{1AE16D30-4916-4593-96FE-52209E630F6C}" sibTransId="{BA6357CA-A397-4148-9F5D-F8655E0739C6}"/>
    <dgm:cxn modelId="{32E8372C-2539-47B7-989A-5B5D37D646E6}" type="presOf" srcId="{6E4C8C41-8CF7-4965-94AD-991D1DF57239}" destId="{0CCE6832-C599-45C2-8E31-5455922F7310}" srcOrd="0" destOrd="0" presId="urn:microsoft.com/office/officeart/2005/8/layout/chevron2"/>
    <dgm:cxn modelId="{F6E76C5C-01C9-4C1B-BA3B-C4DDD93EC0DE}" srcId="{9E5AC883-BB27-4658-8D7C-C9E67E6CA85D}" destId="{3DD794F5-330B-4B21-A245-12D930BFFEC5}" srcOrd="0" destOrd="0" parTransId="{2505FB4B-A41D-4B15-B718-96A5A2880801}" sibTransId="{742A2AD7-4DDB-41B7-B1D0-2D6CAD13280E}"/>
    <dgm:cxn modelId="{B3724097-3993-468D-8C3A-B37770C5C977}" type="presOf" srcId="{381C75A2-577D-46CF-9081-BB54FB3C3A40}" destId="{D19EC99B-62E6-4378-9B34-AC053EB9C83B}" srcOrd="0" destOrd="0" presId="urn:microsoft.com/office/officeart/2005/8/layout/chevron2"/>
    <dgm:cxn modelId="{F16181CD-46BC-4A8F-BBEB-50297B46C70D}" type="presOf" srcId="{98347D4D-D454-4CB6-ACEE-D3BB04DB1ADB}" destId="{17FBAC42-5F2F-4E14-8A64-5F5995820477}" srcOrd="0" destOrd="0" presId="urn:microsoft.com/office/officeart/2005/8/layout/chevron2"/>
    <dgm:cxn modelId="{73D25D9B-B29D-4102-872B-9F59A775E556}" type="presParOf" srcId="{17FBAC42-5F2F-4E14-8A64-5F5995820477}" destId="{39820190-E84C-4862-BB0B-ECA255C4E936}" srcOrd="0" destOrd="0" presId="urn:microsoft.com/office/officeart/2005/8/layout/chevron2"/>
    <dgm:cxn modelId="{BED3ED4C-C8C4-407A-BBC7-F778723233E7}" type="presParOf" srcId="{39820190-E84C-4862-BB0B-ECA255C4E936}" destId="{0CCE6832-C599-45C2-8E31-5455922F7310}" srcOrd="0" destOrd="0" presId="urn:microsoft.com/office/officeart/2005/8/layout/chevron2"/>
    <dgm:cxn modelId="{157155FE-AB30-4C29-8FEB-F5D9D5CAF444}" type="presParOf" srcId="{39820190-E84C-4862-BB0B-ECA255C4E936}" destId="{62D2903C-DFCE-4286-B7C8-7EF96B10710F}" srcOrd="1" destOrd="0" presId="urn:microsoft.com/office/officeart/2005/8/layout/chevron2"/>
    <dgm:cxn modelId="{17294A14-9417-458A-B50A-D83C51CC354C}" type="presParOf" srcId="{17FBAC42-5F2F-4E14-8A64-5F5995820477}" destId="{5D92F302-25EA-45D5-9AB7-1B832CFAE749}" srcOrd="1" destOrd="0" presId="urn:microsoft.com/office/officeart/2005/8/layout/chevron2"/>
    <dgm:cxn modelId="{2415A0F3-0FAC-4B09-94F3-6786B03854E2}" type="presParOf" srcId="{17FBAC42-5F2F-4E14-8A64-5F5995820477}" destId="{1CAB01E9-B0E0-4AFC-9ECC-9FA6788E6042}" srcOrd="2" destOrd="0" presId="urn:microsoft.com/office/officeart/2005/8/layout/chevron2"/>
    <dgm:cxn modelId="{06A1D1FE-BCA4-4720-92F5-1BE7F127C302}" type="presParOf" srcId="{1CAB01E9-B0E0-4AFC-9ECC-9FA6788E6042}" destId="{D19EC99B-62E6-4378-9B34-AC053EB9C83B}" srcOrd="0" destOrd="0" presId="urn:microsoft.com/office/officeart/2005/8/layout/chevron2"/>
    <dgm:cxn modelId="{5BFEEE02-A148-4AA5-8485-4656BE50B211}" type="presParOf" srcId="{1CAB01E9-B0E0-4AFC-9ECC-9FA6788E6042}" destId="{03C6D97B-9394-40CF-A302-F780DAFF5138}" srcOrd="1" destOrd="0" presId="urn:microsoft.com/office/officeart/2005/8/layout/chevron2"/>
    <dgm:cxn modelId="{F360A818-26E3-4823-AF49-F5143E802738}" type="presParOf" srcId="{17FBAC42-5F2F-4E14-8A64-5F5995820477}" destId="{8D1142BF-6446-4869-BE23-9EEA2E1696DA}" srcOrd="3" destOrd="0" presId="urn:microsoft.com/office/officeart/2005/8/layout/chevron2"/>
    <dgm:cxn modelId="{FE33ECC9-6195-4D1E-846E-3663BD8E568D}" type="presParOf" srcId="{17FBAC42-5F2F-4E14-8A64-5F5995820477}" destId="{56D77F31-E4A0-432B-A387-C8815B244F36}" srcOrd="4" destOrd="0" presId="urn:microsoft.com/office/officeart/2005/8/layout/chevron2"/>
    <dgm:cxn modelId="{DE331E29-48D0-4E61-A05E-C18E62C96300}" type="presParOf" srcId="{56D77F31-E4A0-432B-A387-C8815B244F36}" destId="{97C200A4-B6CC-422A-BBED-1CFC3A054021}" srcOrd="0" destOrd="0" presId="urn:microsoft.com/office/officeart/2005/8/layout/chevron2"/>
    <dgm:cxn modelId="{B614E0F3-E7FF-4192-9BCA-2DB3EEF9E9D6}" type="presParOf" srcId="{56D77F31-E4A0-432B-A387-C8815B244F36}" destId="{D894C708-792C-405A-9F88-FDE3846E672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CE6832-C599-45C2-8E31-5455922F7310}">
      <dsp:nvSpPr>
        <dsp:cNvPr id="0" name=""/>
        <dsp:cNvSpPr/>
      </dsp:nvSpPr>
      <dsp:spPr>
        <a:xfrm rot="5400000">
          <a:off x="-208663" y="171939"/>
          <a:ext cx="1635968" cy="1292104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000" kern="1200" dirty="0" smtClean="0"/>
            <a:t>Предупредительные</a:t>
          </a:r>
          <a:endParaRPr lang="en-US" sz="1000" kern="1200" dirty="0"/>
        </a:p>
      </dsp:txBody>
      <dsp:txXfrm rot="-5400000">
        <a:off x="-36731" y="646059"/>
        <a:ext cx="1292104" cy="343864"/>
      </dsp:txXfrm>
    </dsp:sp>
    <dsp:sp modelId="{62D2903C-DFCE-4286-B7C8-7EF96B10710F}">
      <dsp:nvSpPr>
        <dsp:cNvPr id="0" name=""/>
        <dsp:cNvSpPr/>
      </dsp:nvSpPr>
      <dsp:spPr>
        <a:xfrm rot="5400000">
          <a:off x="4192430" y="-3010521"/>
          <a:ext cx="1063379" cy="70844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Критерии патентоспособности. Исключения из патентоспособности. Возражения против патента.</a:t>
          </a:r>
          <a:endParaRPr lang="en-US" sz="1800" kern="1200" dirty="0"/>
        </a:p>
      </dsp:txBody>
      <dsp:txXfrm rot="-5400000">
        <a:off x="1181909" y="51910"/>
        <a:ext cx="7032512" cy="959559"/>
      </dsp:txXfrm>
    </dsp:sp>
    <dsp:sp modelId="{D19EC99B-62E6-4378-9B34-AC053EB9C83B}">
      <dsp:nvSpPr>
        <dsp:cNvPr id="0" name=""/>
        <dsp:cNvSpPr/>
      </dsp:nvSpPr>
      <dsp:spPr>
        <a:xfrm rot="5400000">
          <a:off x="-282126" y="1690392"/>
          <a:ext cx="1635968" cy="1145177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000" kern="1200" dirty="0" smtClean="0"/>
            <a:t>Коррективные</a:t>
          </a:r>
          <a:endParaRPr lang="en-US" sz="1000" kern="1200" dirty="0"/>
        </a:p>
      </dsp:txBody>
      <dsp:txXfrm rot="-5400000">
        <a:off x="-36730" y="2017586"/>
        <a:ext cx="1145177" cy="490791"/>
      </dsp:txXfrm>
    </dsp:sp>
    <dsp:sp modelId="{03C6D97B-9394-40CF-A302-F780DAFF5138}">
      <dsp:nvSpPr>
        <dsp:cNvPr id="0" name=""/>
        <dsp:cNvSpPr/>
      </dsp:nvSpPr>
      <dsp:spPr>
        <a:xfrm rot="5400000">
          <a:off x="4118967" y="-1565524"/>
          <a:ext cx="1063379" cy="70844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Исключения. </a:t>
          </a:r>
          <a:r>
            <a:rPr lang="en-US" sz="1800" kern="1200" dirty="0" smtClean="0"/>
            <a:t>“</a:t>
          </a:r>
          <a:r>
            <a:rPr lang="bg-BG" sz="1800" kern="1200" dirty="0" smtClean="0"/>
            <a:t>Н</a:t>
          </a:r>
          <a:r>
            <a:rPr lang="ru-RU" sz="1800" kern="1200" dirty="0" smtClean="0"/>
            <a:t>едобровольные лицензи</a:t>
          </a:r>
          <a:r>
            <a:rPr lang="bg-BG" sz="1800" kern="1200" dirty="0" smtClean="0"/>
            <a:t>и</a:t>
          </a:r>
          <a:r>
            <a:rPr lang="en-US" sz="1800" kern="1200" dirty="0" smtClean="0"/>
            <a:t>”</a:t>
          </a:r>
          <a:r>
            <a:rPr lang="bg-BG" sz="1800" kern="1200" dirty="0" smtClean="0"/>
            <a:t>. П</a:t>
          </a:r>
          <a:r>
            <a:rPr lang="ru-RU" sz="1800" kern="1200" dirty="0" smtClean="0"/>
            <a:t>араллельный импорт,  Использование национальных законов о конкуренции. Сопротивл</a:t>
          </a:r>
          <a:r>
            <a:rPr lang="en-US" sz="1800" kern="1200" dirty="0" smtClean="0"/>
            <a:t>e</a:t>
          </a:r>
          <a:r>
            <a:rPr lang="bg-BG" sz="1800" kern="1200" dirty="0" smtClean="0"/>
            <a:t>ние</a:t>
          </a:r>
          <a:r>
            <a:rPr lang="ru-RU" sz="1800" kern="1200" dirty="0" smtClean="0"/>
            <a:t> давлению ввести режима эксклюзивности данных </a:t>
          </a:r>
          <a:endParaRPr lang="en-US" sz="1800" kern="1200" dirty="0"/>
        </a:p>
      </dsp:txBody>
      <dsp:txXfrm rot="-5400000">
        <a:off x="1108446" y="1496907"/>
        <a:ext cx="7032512" cy="959559"/>
      </dsp:txXfrm>
    </dsp:sp>
    <dsp:sp modelId="{97C200A4-B6CC-422A-BBED-1CFC3A054021}">
      <dsp:nvSpPr>
        <dsp:cNvPr id="0" name=""/>
        <dsp:cNvSpPr/>
      </dsp:nvSpPr>
      <dsp:spPr>
        <a:xfrm rot="5400000">
          <a:off x="-282126" y="3132732"/>
          <a:ext cx="1635968" cy="1145177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000" kern="1200" dirty="0" smtClean="0"/>
            <a:t>Принудительные</a:t>
          </a:r>
          <a:endParaRPr lang="en-US" sz="1000" kern="1200" dirty="0"/>
        </a:p>
      </dsp:txBody>
      <dsp:txXfrm rot="-5400000">
        <a:off x="-36730" y="3459926"/>
        <a:ext cx="1145177" cy="490791"/>
      </dsp:txXfrm>
    </dsp:sp>
    <dsp:sp modelId="{D894C708-792C-405A-9F88-FDE3846E672B}">
      <dsp:nvSpPr>
        <dsp:cNvPr id="0" name=""/>
        <dsp:cNvSpPr/>
      </dsp:nvSpPr>
      <dsp:spPr>
        <a:xfrm rot="5400000">
          <a:off x="4118967" y="-123184"/>
          <a:ext cx="1063379" cy="70844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Соблюдение минимальных требований ТРИПС, особенно насчет пограничных мерах и уголовных санкций за нарушение патентных прав (ТРИПС не требует этого)</a:t>
          </a:r>
          <a:endParaRPr lang="en-US" sz="1800" kern="1200" dirty="0"/>
        </a:p>
      </dsp:txBody>
      <dsp:txXfrm rot="-5400000">
        <a:off x="1108446" y="2939247"/>
        <a:ext cx="7032512" cy="9595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ru-RU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8E27BB66-92D5-4C5E-BA5A-D08B81E4BB45}" type="datetimeFigureOut">
              <a:rPr lang="ru-RU"/>
              <a:pPr/>
              <a:t>21.05.12</a:t>
            </a:fld>
            <a:endParaRPr lang="ru-RU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ru-RU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8D7680E2-F746-4224-9C33-7046DAF8E30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42263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9AEB475-88A2-456B-92A8-1C64E11E671C}" type="datetimeFigureOut">
              <a:rPr lang="en-US"/>
              <a:pPr>
                <a:defRPr/>
              </a:pPr>
              <a:t>21.05.12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4B49490-70A1-4DC6-ACDA-1D604AD23A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624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770D5FE-67B9-4D1E-B2F9-275D9BE875DD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B49490-70A1-4DC6-ACDA-1D604AD23AA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9542B7D-1600-4A57-BA05-217761B9BD00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38E8710-B4BA-4E4E-9457-CD277D4133FE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E3C286A-5B54-4DCE-97CA-C3084A39192D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77BDC4D-5CD7-4B26-AD27-943DB7296A97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1726CC7-4DA4-4A10-874F-03DB138D8A56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0DC03A1-E639-4E2B-8F16-0958AD3A67C7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E8684C5-06D9-49F8-A444-2D4DCC276B7B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3E968E6-9425-400B-89C3-42E981EBF043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69DD4E4-3CAF-4BA2-882C-50EAD0946E64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D4BD3AF-A152-4A31-8EFC-B62BCE8A35A2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6E361DC-1451-4F7B-9DD8-157397503D04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B49490-70A1-4DC6-ACDA-1D604AD23AAC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B49490-70A1-4DC6-ACDA-1D604AD23AAC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447F967-EB43-4A39-BB4E-C37100CA6746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03EA3B0-F00C-44AB-9A63-2E51EBAA670E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6B14631-2FAB-4D64-9DD0-40DBC499FFCE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72A2FF8-959F-4719-9B9D-221F1663FDBD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BAC2328-5B77-4EDF-8BF8-76D878535EA6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3AB2AB2-D673-481A-A97F-2F413474D23D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395AE3E-2EC4-4EC7-866C-AFD5D63445E9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90B5DBF-4319-44EE-982C-71C61DE6E0D1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753D5-DC61-431B-9558-4DCEF8329CA5}" type="datetimeFigureOut">
              <a:rPr lang="en-US"/>
              <a:pPr>
                <a:defRPr/>
              </a:pPr>
              <a:t>21.05.12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7875C-6AEE-4457-A727-261440F252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B3CC9-4362-4808-AAFF-1F22196BF771}" type="datetimeFigureOut">
              <a:rPr lang="en-US"/>
              <a:pPr>
                <a:defRPr/>
              </a:pPr>
              <a:t>21.05.12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C0D86-8C66-405B-9B19-20F19C763E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DB241-E2FE-4E0A-9AFE-FCC1391E18FF}" type="datetimeFigureOut">
              <a:rPr lang="en-US"/>
              <a:pPr>
                <a:defRPr/>
              </a:pPr>
              <a:t>21.05.12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68DD1-36C9-4345-A20B-4000F8C4AA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649A5C-B6CA-43A4-9D7B-782CE4B4F41A}" type="datetimeFigureOut">
              <a:rPr lang="en-US"/>
              <a:pPr>
                <a:defRPr/>
              </a:pPr>
              <a:t>21.05.12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CFE62D-5EF5-4C45-8887-2D03226D5E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82FAE-AD73-440A-9AE7-DCA9F94C9EFA}" type="datetimeFigureOut">
              <a:rPr lang="en-US"/>
              <a:pPr>
                <a:defRPr/>
              </a:pPr>
              <a:t>21.05.12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C0E9E-A1F9-4CBF-B38C-2017245384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613C0-BE72-48A0-9305-1D9361921B4D}" type="datetimeFigureOut">
              <a:rPr lang="en-US"/>
              <a:pPr>
                <a:defRPr/>
              </a:pPr>
              <a:t>21.05.12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9A6A3-C462-4F0E-A9B6-13E83C73F0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FED8A-3245-4532-89D5-6DF9D2BCF71E}" type="datetimeFigureOut">
              <a:rPr lang="en-US"/>
              <a:pPr>
                <a:defRPr/>
              </a:pPr>
              <a:t>21.05.12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EF0CE-5741-43E4-82EF-6FF1BC0B07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5B7D9-6C31-40DC-AB68-FC2EA5A98C0B}" type="datetimeFigureOut">
              <a:rPr lang="en-US"/>
              <a:pPr>
                <a:defRPr/>
              </a:pPr>
              <a:t>21.05.12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78B0F-F7E4-42BB-B3B6-372F7B4929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ECBE9-C973-4863-9C14-9FA1ABA35C23}" type="datetimeFigureOut">
              <a:rPr lang="en-US"/>
              <a:pPr>
                <a:defRPr/>
              </a:pPr>
              <a:t>21.05.12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9F070-035D-49D6-8C9B-F6A66CDA2A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E4145-046E-42FB-A84F-2C6DEDB7B3B5}" type="datetimeFigureOut">
              <a:rPr lang="en-US"/>
              <a:pPr>
                <a:defRPr/>
              </a:pPr>
              <a:t>21.05.12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E0D53-9D24-4D47-BC1B-39B046B72A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98E70-6CF4-41C5-A653-667E9B14AEBB}" type="datetimeFigureOut">
              <a:rPr lang="en-US"/>
              <a:pPr>
                <a:defRPr/>
              </a:pPr>
              <a:t>21.05.12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75EDA-AE02-4BCB-942E-6C4517EC4F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9983D-4234-41F5-B854-304011E63C15}" type="datetimeFigureOut">
              <a:rPr lang="en-US"/>
              <a:pPr>
                <a:defRPr/>
              </a:pPr>
              <a:t>21.05.12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D4AEF1-B85F-4EA2-B77C-933C9E854C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8A46887-67B9-4C25-8F09-AF5DE4A6990B}" type="datetimeFigureOut">
              <a:rPr lang="en-US"/>
              <a:pPr>
                <a:defRPr/>
              </a:pPr>
              <a:t>21.05.12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C047902-BB08-4085-994A-AEEB2436FA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bg-BG" sz="4000" dirty="0" smtClean="0"/>
              <a:t>Гибки</a:t>
            </a:r>
            <a:r>
              <a:rPr lang="en-US" sz="4000" dirty="0" smtClean="0"/>
              <a:t>e</a:t>
            </a:r>
            <a:r>
              <a:rPr lang="bg-BG" sz="4000" dirty="0" smtClean="0"/>
              <a:t> положения Соглашения ТРИПС и положения ТРИПС-плюс в законодательстве РФ</a:t>
            </a:r>
            <a:r>
              <a:rPr lang="en-US" sz="4000" dirty="0" smtClean="0"/>
              <a:t>: </a:t>
            </a:r>
            <a:r>
              <a:rPr lang="bg-BG" sz="4000" dirty="0" smtClean="0"/>
              <a:t>Возможное влияние на цены лекарственных средств</a:t>
            </a:r>
            <a:r>
              <a:rPr lang="bg-BG" sz="4000" dirty="0" smtClean="0">
                <a:latin typeface="Arial" charset="0"/>
              </a:rPr>
              <a:t/>
            </a:r>
            <a:br>
              <a:rPr lang="bg-BG" sz="4000" dirty="0" smtClean="0">
                <a:latin typeface="Arial" charset="0"/>
              </a:rPr>
            </a:br>
            <a:endParaRPr lang="en-US" sz="4000" dirty="0" smtClean="0">
              <a:latin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724400"/>
            <a:ext cx="64008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bg-BG" dirty="0" smtClean="0"/>
              <a:t>Константинов Боян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(</a:t>
            </a:r>
            <a:r>
              <a:rPr lang="bg-BG" dirty="0" smtClean="0"/>
              <a:t>Информация о законодательстве РФ предоставила Елена</a:t>
            </a:r>
            <a:r>
              <a:rPr lang="en-US" dirty="0" smtClean="0"/>
              <a:t> </a:t>
            </a:r>
            <a:r>
              <a:rPr lang="bg-BG" dirty="0" smtClean="0"/>
              <a:t>Романяк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bg-BG" dirty="0" smtClean="0"/>
              <a:t>В интересах безопасности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700" dirty="0" smtClean="0"/>
              <a:t>Стратеги</a:t>
            </a:r>
            <a:r>
              <a:rPr lang="bg-BG" sz="2700" dirty="0" smtClean="0"/>
              <a:t>я</a:t>
            </a:r>
            <a:r>
              <a:rPr lang="ru-RU" sz="2700" dirty="0" smtClean="0"/>
              <a:t> национальной безопасности Российской Федерации до 2020 года</a:t>
            </a:r>
          </a:p>
          <a:p>
            <a:r>
              <a:rPr lang="ru-RU" sz="2800" dirty="0" smtClean="0"/>
              <a:t>Пункт 72. Одними из главных угроз национальной безопасности в сфере здравоохранения и здоровья нации являются возникновение масштабных эпидемий и пандемий, </a:t>
            </a:r>
            <a:r>
              <a:rPr lang="ru-RU" sz="2800" b="1" dirty="0" smtClean="0"/>
              <a:t>массовое распространение ВИЧ-инфекции,</a:t>
            </a:r>
            <a:r>
              <a:rPr lang="ru-RU" sz="2800" dirty="0" smtClean="0"/>
              <a:t> туберкулеза, наркомании и алкоголизма, повышение доступности психоактивных и психотропных веществ.</a:t>
            </a:r>
          </a:p>
          <a:p>
            <a:r>
              <a:rPr lang="ru-RU" sz="2800" dirty="0" smtClean="0"/>
              <a:t>Необходимо Решение Президента РФ</a:t>
            </a:r>
            <a:endParaRPr lang="en-US" sz="2800" dirty="0" smtClean="0"/>
          </a:p>
          <a:p>
            <a:endParaRPr lang="en-US" sz="27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Принудительные лицензии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bg-BG" sz="3000" dirty="0" smtClean="0"/>
              <a:t>Ст. 1362, ТРИПС-плюс</a:t>
            </a:r>
            <a:r>
              <a:rPr lang="en-US" sz="3000" dirty="0" smtClean="0"/>
              <a:t>: </a:t>
            </a:r>
            <a:r>
              <a:rPr lang="bg-BG" sz="3000" dirty="0" smtClean="0"/>
              <a:t>только если изобретение не используется или используется недостаточно в течение трех лет</a:t>
            </a:r>
            <a:r>
              <a:rPr lang="en-US" sz="3000" dirty="0" smtClean="0"/>
              <a:t>; </a:t>
            </a:r>
            <a:r>
              <a:rPr lang="bg-BG" sz="3000" dirty="0" smtClean="0"/>
              <a:t>только суд может предоставить такую лицензию</a:t>
            </a:r>
            <a:r>
              <a:rPr lang="en-US" sz="3000" dirty="0" smtClean="0"/>
              <a:t>; </a:t>
            </a:r>
            <a:r>
              <a:rPr lang="bg-BG" sz="3000" dirty="0" smtClean="0"/>
              <a:t>патентообладатель может </a:t>
            </a:r>
            <a:r>
              <a:rPr lang="en-US" sz="3000" dirty="0" smtClean="0"/>
              <a:t>(</a:t>
            </a:r>
            <a:r>
              <a:rPr lang="bg-BG" sz="3000" dirty="0" smtClean="0"/>
              <a:t>и будет</a:t>
            </a:r>
            <a:r>
              <a:rPr lang="en-US" sz="3000" dirty="0" smtClean="0"/>
              <a:t>) </a:t>
            </a:r>
            <a:r>
              <a:rPr lang="bg-BG" sz="3000" dirty="0" smtClean="0"/>
              <a:t>возражать</a:t>
            </a:r>
          </a:p>
          <a:p>
            <a:pPr>
              <a:lnSpc>
                <a:spcPct val="80000"/>
              </a:lnSpc>
            </a:pPr>
            <a:r>
              <a:rPr lang="bg-BG" sz="3000" dirty="0" smtClean="0"/>
              <a:t>Евразийские патенты – сходный режим</a:t>
            </a:r>
          </a:p>
          <a:p>
            <a:pPr>
              <a:lnSpc>
                <a:spcPct val="80000"/>
              </a:lnSpc>
            </a:pPr>
            <a:r>
              <a:rPr lang="bg-BG" sz="3000" dirty="0" smtClean="0"/>
              <a:t>Статьи 31 ТРИПС – нет таких требований</a:t>
            </a:r>
          </a:p>
          <a:p>
            <a:pPr>
              <a:lnSpc>
                <a:spcPct val="80000"/>
              </a:lnSpc>
            </a:pPr>
            <a:r>
              <a:rPr lang="bg-BG" sz="3000" dirty="0" smtClean="0"/>
              <a:t>Другие страны СНГ сохранили возможность отдавать принудительных лицензий в административном порядке </a:t>
            </a:r>
            <a:r>
              <a:rPr lang="en-US" sz="3000" dirty="0" smtClean="0"/>
              <a:t>(</a:t>
            </a:r>
            <a:r>
              <a:rPr lang="bg-BG" sz="3000" dirty="0" smtClean="0"/>
              <a:t>Украина – полный механизм, пока не использован</a:t>
            </a:r>
            <a:r>
              <a:rPr lang="en-US" sz="3000" dirty="0" smtClean="0"/>
              <a:t>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bg-BG" dirty="0" smtClean="0"/>
              <a:t>Принудительная лицензия как ответ нечестной конкуренции</a:t>
            </a:r>
            <a:endParaRPr lang="en-US" dirty="0"/>
          </a:p>
        </p:txBody>
      </p:sp>
      <p:sp>
        <p:nvSpPr>
          <p:cNvPr id="3686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bg-BG" sz="2000" dirty="0" smtClean="0"/>
              <a:t>ТРИПС, ст.  31 к,  39, 40</a:t>
            </a:r>
          </a:p>
          <a:p>
            <a:r>
              <a:rPr lang="bg-BG" sz="2000" dirty="0" smtClean="0"/>
              <a:t>Закон</a:t>
            </a:r>
            <a:r>
              <a:rPr lang="en-US" sz="2000" dirty="0" smtClean="0"/>
              <a:t> P</a:t>
            </a:r>
            <a:r>
              <a:rPr lang="bg-BG" sz="2000" dirty="0" smtClean="0"/>
              <a:t>Ф о защите конкуренции РФ, ст. 5 </a:t>
            </a:r>
            <a:r>
              <a:rPr lang="en-US" sz="2000" dirty="0" smtClean="0"/>
              <a:t>“</a:t>
            </a:r>
            <a:r>
              <a:rPr lang="bg-BG" sz="2000" dirty="0" smtClean="0"/>
              <a:t>доминирующее положение</a:t>
            </a:r>
            <a:r>
              <a:rPr lang="en-US" sz="2000" dirty="0" smtClean="0"/>
              <a:t>”</a:t>
            </a:r>
            <a:r>
              <a:rPr lang="bg-BG" sz="2000" dirty="0" smtClean="0"/>
              <a:t>- 3. 3</a:t>
            </a:r>
            <a:r>
              <a:rPr lang="en-US" sz="2000" dirty="0" smtClean="0"/>
              <a:t>): </a:t>
            </a:r>
            <a:r>
              <a:rPr lang="ru-RU" sz="2000" dirty="0" smtClean="0"/>
              <a:t>реализуемый или приобретаемый хозяйствующими субъектами товар </a:t>
            </a:r>
            <a:r>
              <a:rPr lang="ru-RU" sz="2000" b="1" dirty="0" smtClean="0"/>
              <a:t>не может быть заменен другим товаром </a:t>
            </a:r>
            <a:r>
              <a:rPr lang="ru-RU" sz="2000" dirty="0" smtClean="0"/>
              <a:t>при потреблении (в том числе при потреблении в производственных целях), </a:t>
            </a:r>
            <a:r>
              <a:rPr lang="ru-RU" sz="2000" b="1" dirty="0" smtClean="0"/>
              <a:t>рост цены товара не обусловливает соответствующее такому росту снижение спроса на этот товар</a:t>
            </a:r>
            <a:r>
              <a:rPr lang="ru-RU" sz="2000" dirty="0" smtClean="0"/>
              <a:t>, информация о цене, об условиях реализации или приобретения этого товара на соответствующем товарном рынке доступна неопределенному кругу лиц.</a:t>
            </a:r>
            <a:r>
              <a:rPr lang="en-US" sz="2000" dirty="0" smtClean="0"/>
              <a:t> (</a:t>
            </a:r>
            <a:r>
              <a:rPr lang="bg-BG" sz="2000" dirty="0" smtClean="0"/>
              <a:t>также ст. 6 – монопольно высокая цена</a:t>
            </a:r>
            <a:r>
              <a:rPr lang="en-US" sz="2000" dirty="0" smtClean="0"/>
              <a:t>)</a:t>
            </a:r>
          </a:p>
          <a:p>
            <a:r>
              <a:rPr lang="ru-RU" sz="2000" dirty="0" smtClean="0"/>
              <a:t>Статья 23. Полномочия антимонопольного органа</a:t>
            </a:r>
            <a:r>
              <a:rPr lang="en-US" sz="2000" dirty="0" smtClean="0"/>
              <a:t> </a:t>
            </a:r>
            <a:r>
              <a:rPr lang="ru-RU" sz="2000" dirty="0" smtClean="0"/>
              <a:t>1. 2) выдает </a:t>
            </a:r>
            <a:r>
              <a:rPr lang="en-US" sz="2000" dirty="0" smtClean="0"/>
              <a:t>… </a:t>
            </a:r>
            <a:r>
              <a:rPr lang="ru-RU" sz="2000" dirty="0" smtClean="0"/>
              <a:t>обязательные для исполнения предписания:</a:t>
            </a:r>
            <a:endParaRPr lang="en-US" sz="2000" dirty="0" smtClean="0"/>
          </a:p>
          <a:p>
            <a:r>
              <a:rPr lang="ru-RU" sz="2000" dirty="0" smtClean="0"/>
              <a:t>н) о совершении действий</a:t>
            </a:r>
            <a:r>
              <a:rPr lang="en-US" sz="2000" dirty="0" smtClean="0"/>
              <a:t>…</a:t>
            </a:r>
            <a:r>
              <a:rPr lang="ru-RU" sz="2000" dirty="0" smtClean="0"/>
              <a:t>об обеспечении </a:t>
            </a:r>
            <a:r>
              <a:rPr lang="en-US" sz="2000" dirty="0" smtClean="0"/>
              <a:t>…</a:t>
            </a:r>
            <a:r>
              <a:rPr lang="ru-RU" sz="2000" dirty="0" smtClean="0"/>
              <a:t>доступа к производственным мощностям или информации, о предоставлении </a:t>
            </a:r>
            <a:r>
              <a:rPr lang="en-US" sz="2000" dirty="0" smtClean="0"/>
              <a:t>… </a:t>
            </a:r>
            <a:r>
              <a:rPr lang="ru-RU" sz="2000" b="1" dirty="0" smtClean="0"/>
              <a:t>прав на объекты охраны промышленной собственности</a:t>
            </a:r>
            <a:endParaRPr lang="en-US" b="1" dirty="0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Параллельный импорт</a:t>
            </a:r>
            <a:endParaRPr lang="en-US" smtClean="0"/>
          </a:p>
        </p:txBody>
      </p:sp>
      <p:sp>
        <p:nvSpPr>
          <p:cNvPr id="389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Три режима – международное, региональное и национальное исчерпание прав ИС. Если продукт уже находится в гражданском обороте где-то в мире, то возможно ввозить оттуда </a:t>
            </a:r>
            <a:r>
              <a:rPr lang="en-US" dirty="0" smtClean="0"/>
              <a:t>(</a:t>
            </a:r>
            <a:r>
              <a:rPr lang="bg-BG" dirty="0" smtClean="0"/>
              <a:t>международный режим</a:t>
            </a:r>
            <a:r>
              <a:rPr lang="en-US" dirty="0" smtClean="0"/>
              <a:t>)</a:t>
            </a:r>
          </a:p>
          <a:p>
            <a:r>
              <a:rPr lang="bg-BG" dirty="0" smtClean="0"/>
              <a:t>Режим в РФ – национальный </a:t>
            </a:r>
            <a:r>
              <a:rPr lang="en-US" dirty="0" smtClean="0"/>
              <a:t>(</a:t>
            </a:r>
            <a:r>
              <a:rPr lang="en-US" dirty="0" err="1" smtClean="0"/>
              <a:t>Pe</a:t>
            </a:r>
            <a:r>
              <a:rPr lang="bg-BG" dirty="0" smtClean="0"/>
              <a:t>шение </a:t>
            </a:r>
            <a:r>
              <a:rPr lang="ru-RU" dirty="0" smtClean="0"/>
              <a:t>Высшего арбитражного суда РФ</a:t>
            </a:r>
            <a:r>
              <a:rPr lang="en-US" dirty="0" smtClean="0"/>
              <a:t>, a</a:t>
            </a:r>
            <a:r>
              <a:rPr lang="bg-BG" dirty="0" smtClean="0"/>
              <a:t>ргументы ст. </a:t>
            </a:r>
            <a:r>
              <a:rPr lang="ru-RU" dirty="0" smtClean="0"/>
              <a:t>1487 ГК РФ</a:t>
            </a:r>
            <a:r>
              <a:rPr lang="en-US" dirty="0" smtClean="0"/>
              <a:t>)</a:t>
            </a:r>
            <a:r>
              <a:rPr lang="ru-RU" dirty="0" smtClean="0"/>
              <a:t>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bg-BG" dirty="0" smtClean="0"/>
              <a:t>Эксклюзивность клинических данных </a:t>
            </a:r>
            <a:r>
              <a:rPr lang="en-US" dirty="0" smtClean="0"/>
              <a:t>(</a:t>
            </a:r>
            <a:r>
              <a:rPr lang="bg-BG" dirty="0" smtClean="0"/>
              <a:t>ЭД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bg-BG" sz="2000" dirty="0" smtClean="0"/>
              <a:t>ТРИПС не требует ЭД, а защиту данных от недобросовестного коммерческого использования </a:t>
            </a:r>
            <a:r>
              <a:rPr lang="en-US" sz="2000" dirty="0" smtClean="0"/>
              <a:t>(</a:t>
            </a:r>
            <a:r>
              <a:rPr lang="bg-BG" sz="2000" dirty="0" smtClean="0"/>
              <a:t>ст. 39 ТРИПС</a:t>
            </a:r>
            <a:r>
              <a:rPr lang="en-US" sz="2000" dirty="0" smtClean="0"/>
              <a:t>)</a:t>
            </a:r>
          </a:p>
          <a:p>
            <a:pPr>
              <a:lnSpc>
                <a:spcPct val="80000"/>
              </a:lnSpc>
            </a:pPr>
            <a:r>
              <a:rPr lang="bg-BG" sz="2000" dirty="0" smtClean="0"/>
              <a:t>Регистрационным властям не разрешается регистрировать генерики, если заявитель ссылается на данные оригинатора которые находятся в файлах регистрационного учреждения, заявляя, что его продукт – аналог</a:t>
            </a:r>
          </a:p>
          <a:p>
            <a:pPr>
              <a:lnSpc>
                <a:spcPct val="80000"/>
              </a:lnSpc>
            </a:pPr>
            <a:r>
              <a:rPr lang="bg-BG" sz="2000" dirty="0" smtClean="0"/>
              <a:t>Производитель генериков никогда не видит эти данные </a:t>
            </a:r>
          </a:p>
          <a:p>
            <a:pPr>
              <a:lnSpc>
                <a:spcPct val="80000"/>
              </a:lnSpc>
            </a:pPr>
            <a:r>
              <a:rPr lang="bg-BG" sz="2000" dirty="0" smtClean="0"/>
              <a:t>Из-за ЭД заявитель должен повторить клинических испытаний. Огромные затраты, этические соображения </a:t>
            </a:r>
            <a:r>
              <a:rPr lang="en-US" sz="2000" dirty="0" smtClean="0"/>
              <a:t>(</a:t>
            </a:r>
            <a:r>
              <a:rPr lang="bg-BG" sz="2000" dirty="0" smtClean="0"/>
              <a:t>Хельсинская декларация</a:t>
            </a:r>
            <a:r>
              <a:rPr lang="en-US" sz="2000" dirty="0" smtClean="0"/>
              <a:t> </a:t>
            </a:r>
            <a:r>
              <a:rPr lang="ru-RU" sz="2000" dirty="0" smtClean="0"/>
              <a:t>Всемирн</a:t>
            </a:r>
            <a:r>
              <a:rPr lang="bg-BG" sz="2000" dirty="0" smtClean="0"/>
              <a:t>ой</a:t>
            </a:r>
            <a:r>
              <a:rPr lang="ru-RU" sz="2000" dirty="0" smtClean="0"/>
              <a:t> медицинской ассоциации </a:t>
            </a:r>
            <a:r>
              <a:rPr lang="en-US" sz="2000" dirty="0" smtClean="0"/>
              <a:t>“</a:t>
            </a:r>
            <a:r>
              <a:rPr lang="ru-RU" sz="2000" dirty="0" smtClean="0"/>
              <a:t>Этические принципы проведения медицинских исследований с участием человека</a:t>
            </a:r>
            <a:r>
              <a:rPr lang="en-US" sz="2000" dirty="0" smtClean="0"/>
              <a:t>”</a:t>
            </a:r>
            <a:r>
              <a:rPr lang="ru-RU" sz="2000" dirty="0" smtClean="0"/>
              <a:t> </a:t>
            </a:r>
            <a:r>
              <a:rPr lang="en-US" sz="2000" dirty="0" smtClean="0"/>
              <a:t>)</a:t>
            </a:r>
            <a:endParaRPr lang="bg-BG" sz="2000" dirty="0" smtClean="0"/>
          </a:p>
          <a:p>
            <a:pPr>
              <a:lnSpc>
                <a:spcPct val="80000"/>
              </a:lnSpc>
            </a:pPr>
            <a:r>
              <a:rPr lang="bg-BG" sz="2000" dirty="0" smtClean="0"/>
              <a:t>ЭД препятствует доступу генериков, даже если в законодательстве есть гибкие положения – их невозможно регистрировать, то есть нельзя производить, ввозить, продавать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bg-BG" dirty="0" smtClean="0"/>
              <a:t>Изменение ст. 18 п. 6  Закона об обращении ЛС РФ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Не допускается получение, разглашение и использование в коммерческих целях, </a:t>
            </a:r>
            <a:r>
              <a:rPr lang="ru-RU" b="1" dirty="0"/>
              <a:t>в том числе для государственной регистрации лекарственных препаратов</a:t>
            </a:r>
            <a:r>
              <a:rPr lang="ru-RU" dirty="0"/>
              <a:t>, информации о результатах доклинических (в том числе фармакологических и токсикологических) и клинических исследований, представленной заявителем для регистрации </a:t>
            </a:r>
            <a:r>
              <a:rPr lang="ru-RU" i="1" dirty="0"/>
              <a:t>лекарственных препаратов</a:t>
            </a:r>
            <a:r>
              <a:rPr lang="ru-RU" dirty="0"/>
              <a:t>, без его согласия в течение </a:t>
            </a:r>
            <a:r>
              <a:rPr lang="ru-RU" b="1" dirty="0"/>
              <a:t>6 лет</a:t>
            </a:r>
            <a:r>
              <a:rPr lang="ru-RU" dirty="0"/>
              <a:t> с даты государственной регистрации лекарственного препарата. Несоблюдение данного запрета влечет ответственность в соответствии с законодательством Российской Федерации.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2. На территории Российской Федерации </a:t>
            </a:r>
            <a:r>
              <a:rPr lang="ru-RU" b="1" dirty="0"/>
              <a:t>запрещается обращение </a:t>
            </a:r>
            <a:r>
              <a:rPr lang="ru-RU" dirty="0"/>
              <a:t>лекарственных средств, зарегистрированных с нарушением пункта 1  данной статьи</a:t>
            </a:r>
            <a:r>
              <a:rPr lang="ru-RU" dirty="0" smtClean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... вступает </a:t>
            </a:r>
            <a:r>
              <a:rPr lang="ru-RU" dirty="0"/>
              <a:t>в силу со дня ратификации в Государственной Думе Федерального Собрания Российской Федерации протокола о присоединении Российской Федерации к Всемирной торговой организации. 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ЭД - последствия</a:t>
            </a:r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bg-BG" sz="3000" smtClean="0"/>
              <a:t>Практически невозможно регистрировать аналоги, если зарегистрирован оригинатор – на 6 лет</a:t>
            </a:r>
          </a:p>
          <a:p>
            <a:pPr>
              <a:lnSpc>
                <a:spcPct val="80000"/>
              </a:lnSpc>
            </a:pPr>
            <a:r>
              <a:rPr lang="en-US" sz="3000" smtClean="0"/>
              <a:t>“</a:t>
            </a:r>
            <a:r>
              <a:rPr lang="bg-BG" sz="3000" smtClean="0"/>
              <a:t>Лекарственные препараты</a:t>
            </a:r>
            <a:r>
              <a:rPr lang="en-US" sz="3000" smtClean="0"/>
              <a:t>”</a:t>
            </a:r>
            <a:r>
              <a:rPr lang="bg-BG" sz="3000" smtClean="0"/>
              <a:t>, а не </a:t>
            </a:r>
            <a:r>
              <a:rPr lang="en-US" sz="3000" smtClean="0"/>
              <a:t>“</a:t>
            </a:r>
            <a:r>
              <a:rPr lang="bg-BG" sz="3000" smtClean="0"/>
              <a:t>новые химические соединения</a:t>
            </a:r>
            <a:r>
              <a:rPr lang="en-US" sz="3000" smtClean="0"/>
              <a:t>”</a:t>
            </a:r>
            <a:r>
              <a:rPr lang="bg-BG" sz="3000" smtClean="0"/>
              <a:t>, то есть можно получить ЭД на лекарственные средства, которые давно известны</a:t>
            </a:r>
          </a:p>
          <a:p>
            <a:pPr>
              <a:lnSpc>
                <a:spcPct val="80000"/>
              </a:lnSpc>
            </a:pPr>
            <a:r>
              <a:rPr lang="bg-BG" sz="3000" smtClean="0"/>
              <a:t>Этические распоряжения Закона об обращении ЛС препятствуют проведению собственных клинических исследований – ст.12 и сл.</a:t>
            </a:r>
          </a:p>
          <a:p>
            <a:pPr>
              <a:lnSpc>
                <a:spcPct val="80000"/>
              </a:lnSpc>
            </a:pPr>
            <a:endParaRPr lang="bg-BG" sz="3000" smtClean="0"/>
          </a:p>
          <a:p>
            <a:pPr>
              <a:lnSpc>
                <a:spcPct val="80000"/>
              </a:lnSpc>
            </a:pPr>
            <a:endParaRPr lang="en-US" sz="300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bg-BG" dirty="0" smtClean="0"/>
              <a:t>Принудительное осуществление прав ИС </a:t>
            </a:r>
            <a:r>
              <a:rPr lang="en-US" dirty="0" smtClean="0"/>
              <a:t>(enforcement)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g-BG" dirty="0" smtClean="0"/>
              <a:t>Меры на границе</a:t>
            </a:r>
            <a:r>
              <a:rPr lang="en-US" dirty="0" smtClean="0"/>
              <a:t>: </a:t>
            </a:r>
            <a:r>
              <a:rPr lang="bg-BG" dirty="0" smtClean="0"/>
              <a:t>ТРИПС, ст. 51, только </a:t>
            </a:r>
            <a:r>
              <a:rPr lang="ru-RU" dirty="0" smtClean="0"/>
              <a:t>товары </a:t>
            </a:r>
            <a:r>
              <a:rPr lang="ru-RU" dirty="0"/>
              <a:t>с неправомерно используемым </a:t>
            </a:r>
            <a:r>
              <a:rPr lang="ru-RU" b="1" dirty="0"/>
              <a:t>товарным знаком</a:t>
            </a:r>
            <a:r>
              <a:rPr lang="ru-RU" dirty="0"/>
              <a:t> или </a:t>
            </a:r>
            <a:r>
              <a:rPr lang="ru-RU" dirty="0" smtClean="0"/>
              <a:t>товары, произведенные </a:t>
            </a:r>
            <a:r>
              <a:rPr lang="ru-RU" dirty="0"/>
              <a:t>с </a:t>
            </a:r>
            <a:r>
              <a:rPr lang="ru-RU" b="1" dirty="0"/>
              <a:t>нарушением авторских </a:t>
            </a:r>
            <a:r>
              <a:rPr lang="ru-RU" b="1" dirty="0" smtClean="0"/>
              <a:t>прав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Уголовные меры</a:t>
            </a:r>
            <a:r>
              <a:rPr lang="en-US" dirty="0" smtClean="0"/>
              <a:t>: </a:t>
            </a:r>
            <a:r>
              <a:rPr lang="bg-BG" dirty="0" smtClean="0"/>
              <a:t>ТРИПС, ст. 61 - </a:t>
            </a:r>
            <a:r>
              <a:rPr lang="ru-RU" b="1" dirty="0" smtClean="0"/>
              <a:t>умышленное</a:t>
            </a:r>
            <a:r>
              <a:rPr lang="ru-RU" dirty="0" smtClean="0"/>
              <a:t> неправомерное использование </a:t>
            </a:r>
            <a:r>
              <a:rPr lang="ru-RU" dirty="0"/>
              <a:t>т</a:t>
            </a:r>
            <a:r>
              <a:rPr lang="ru-RU" b="1" dirty="0"/>
              <a:t>оварных знаков</a:t>
            </a:r>
            <a:r>
              <a:rPr lang="ru-RU" dirty="0"/>
              <a:t> или </a:t>
            </a:r>
            <a:r>
              <a:rPr lang="ru-RU" b="1" dirty="0"/>
              <a:t>нарушения авторского права</a:t>
            </a:r>
            <a:r>
              <a:rPr lang="ru-RU" dirty="0"/>
              <a:t>, совершенных </a:t>
            </a:r>
            <a:r>
              <a:rPr lang="ru-RU" b="1" dirty="0" smtClean="0"/>
              <a:t>в коммерческих масштабах</a:t>
            </a:r>
            <a:endParaRPr lang="ru-RU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ТРИПС разрешает, но НЕ ТРЕБУЕТ ввести такие меры для нарушения патентных прав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Законодательство РФ</a:t>
            </a:r>
            <a:endParaRPr lang="en-US" smtClean="0"/>
          </a:p>
        </p:txBody>
      </p:sp>
      <p:sp>
        <p:nvSpPr>
          <p:cNvPr id="491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Уголовные меры, включая лишения свободы за нарушения патента - </a:t>
            </a:r>
            <a:r>
              <a:rPr lang="ru-RU" dirty="0" smtClean="0"/>
              <a:t>УК РФ Статья 147</a:t>
            </a:r>
            <a:r>
              <a:rPr lang="en-US" dirty="0" smtClean="0"/>
              <a:t>; </a:t>
            </a:r>
            <a:r>
              <a:rPr lang="bg-BG" dirty="0" smtClean="0"/>
              <a:t>Административные штрафы </a:t>
            </a:r>
            <a:r>
              <a:rPr lang="ru-RU" dirty="0" smtClean="0"/>
              <a:t>КоАП РФ. Статья 7.12</a:t>
            </a:r>
            <a:endParaRPr lang="bg-BG" dirty="0" smtClean="0"/>
          </a:p>
          <a:p>
            <a:r>
              <a:rPr lang="bg-BG" dirty="0" smtClean="0"/>
              <a:t>Конфискации на границе - </a:t>
            </a:r>
            <a:r>
              <a:rPr lang="ru-RU" dirty="0" smtClean="0"/>
              <a:t>Таможенный кодекс РФ. Статья 397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“</a:t>
            </a:r>
            <a:r>
              <a:rPr lang="bg-BG" smtClean="0"/>
              <a:t>Антиконтрафактные</a:t>
            </a:r>
            <a:r>
              <a:rPr lang="en-US" smtClean="0"/>
              <a:t>” </a:t>
            </a:r>
            <a:r>
              <a:rPr lang="bg-BG" smtClean="0"/>
              <a:t>меры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bg-BG" sz="2500" smtClean="0"/>
              <a:t>Очень серьезная проблема – некачественные лекарства и </a:t>
            </a:r>
            <a:r>
              <a:rPr lang="en-US" sz="2500" smtClean="0"/>
              <a:t>“</a:t>
            </a:r>
            <a:r>
              <a:rPr lang="bg-BG" sz="2500" smtClean="0"/>
              <a:t>лжелекарства</a:t>
            </a:r>
            <a:r>
              <a:rPr lang="en-US" sz="2500" smtClean="0"/>
              <a:t>” </a:t>
            </a:r>
            <a:r>
              <a:rPr lang="bg-BG" sz="2500" smtClean="0"/>
              <a:t>не имеют терапевтического эффекта, а часто и убивают пациентов</a:t>
            </a:r>
          </a:p>
          <a:p>
            <a:pPr>
              <a:lnSpc>
                <a:spcPct val="80000"/>
              </a:lnSpc>
            </a:pPr>
            <a:r>
              <a:rPr lang="bg-BG" sz="2500" smtClean="0"/>
              <a:t>Антиконтрафактные меры смешивают контроль качества лекарств и права ИС – разные области, разные компетенции</a:t>
            </a:r>
          </a:p>
          <a:p>
            <a:pPr>
              <a:lnSpc>
                <a:spcPct val="80000"/>
              </a:lnSpc>
            </a:pPr>
            <a:r>
              <a:rPr lang="bg-BG" sz="2500" smtClean="0"/>
              <a:t>Нет доказательств, что эти меры на самом деле помагают против </a:t>
            </a:r>
            <a:r>
              <a:rPr lang="en-US" sz="2500" smtClean="0"/>
              <a:t>“</a:t>
            </a:r>
            <a:r>
              <a:rPr lang="bg-BG" sz="2500" smtClean="0"/>
              <a:t>фальшивых</a:t>
            </a:r>
            <a:r>
              <a:rPr lang="en-US" sz="2500" smtClean="0"/>
              <a:t>” </a:t>
            </a:r>
            <a:r>
              <a:rPr lang="bg-BG" sz="2500" smtClean="0"/>
              <a:t>лекарствах</a:t>
            </a:r>
          </a:p>
          <a:p>
            <a:pPr>
              <a:lnSpc>
                <a:spcPct val="80000"/>
              </a:lnSpc>
            </a:pPr>
            <a:r>
              <a:rPr lang="bg-BG" sz="2500" smtClean="0"/>
              <a:t>Есть доказательства, что они препятствуют распространение генериков – конфискации товаров в транзите на границах ЕС – более 17 случаев, все были легитимные генерики. Законодательство Кении, где суд отменил приложении антиконтрафактного закона</a:t>
            </a:r>
            <a:endParaRPr lang="en-US" sz="250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РФ и ВТО</a:t>
            </a:r>
            <a:endParaRPr lang="en-US" dirty="0" smtClean="0"/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txBody>
          <a:bodyPr/>
          <a:lstStyle/>
          <a:p>
            <a:pPr>
              <a:buNone/>
            </a:pPr>
            <a:r>
              <a:rPr lang="bg-BG" sz="2000" b="1" dirty="0" smtClean="0"/>
              <a:t>История переговоров</a:t>
            </a:r>
            <a:endParaRPr lang="bg-BG" sz="2000" b="1" dirty="0" smtClean="0">
              <a:latin typeface="Arial" charset="0"/>
            </a:endParaRPr>
          </a:p>
          <a:p>
            <a:r>
              <a:rPr lang="ru-RU" sz="2000" dirty="0" smtClean="0"/>
              <a:t>Россия</a:t>
            </a:r>
            <a:r>
              <a:rPr lang="en-US" sz="2000" dirty="0" smtClean="0"/>
              <a:t> </a:t>
            </a:r>
            <a:r>
              <a:rPr lang="bg-BG" sz="2000" dirty="0" smtClean="0"/>
              <a:t>начала вести переговоры для вступления в ВТО в 1993 году. </a:t>
            </a:r>
            <a:r>
              <a:rPr lang="ru-RU" sz="2000" dirty="0" smtClean="0"/>
              <a:t> В конце 2010 года РФ и ЕС разрешили разногласия по присоединению к организации. </a:t>
            </a:r>
            <a:r>
              <a:rPr lang="en-US" sz="2000" dirty="0"/>
              <a:t>16 </a:t>
            </a:r>
            <a:r>
              <a:rPr lang="bg-BG" sz="2000" dirty="0" smtClean="0"/>
              <a:t>декабря</a:t>
            </a:r>
            <a:r>
              <a:rPr lang="en-US" sz="2000" dirty="0" smtClean="0"/>
              <a:t> 2011</a:t>
            </a:r>
            <a:r>
              <a:rPr lang="bg-BG" sz="2000" dirty="0" smtClean="0"/>
              <a:t> г. Конференция министров ВТО одобрила присоединение РФ. Россия станет членом ВТО 30 дней после ратификации решения о присоедниении </a:t>
            </a:r>
            <a:r>
              <a:rPr lang="en-US" sz="2000" dirty="0" smtClean="0"/>
              <a:t>(a</a:t>
            </a:r>
            <a:r>
              <a:rPr lang="bg-BG" sz="2000" dirty="0" smtClean="0"/>
              <a:t>вгуст 2012</a:t>
            </a:r>
            <a:r>
              <a:rPr lang="en-US" sz="2000" dirty="0" smtClean="0"/>
              <a:t> </a:t>
            </a:r>
            <a:r>
              <a:rPr lang="bg-BG" sz="2000" dirty="0" smtClean="0"/>
              <a:t>г.</a:t>
            </a:r>
            <a:r>
              <a:rPr lang="en-US" sz="2000" dirty="0" smtClean="0"/>
              <a:t>?)</a:t>
            </a:r>
            <a:r>
              <a:rPr lang="bg-BG" sz="2000" dirty="0" smtClean="0"/>
              <a:t>.</a:t>
            </a:r>
          </a:p>
          <a:p>
            <a:pPr>
              <a:buNone/>
            </a:pPr>
            <a:r>
              <a:rPr lang="bg-BG" sz="2000" b="1" dirty="0" smtClean="0"/>
              <a:t>Таможенный союз</a:t>
            </a:r>
          </a:p>
          <a:p>
            <a:r>
              <a:rPr lang="ru-RU" sz="2000" dirty="0" smtClean="0"/>
              <a:t>Президенты Белоруссии, Казахстана и России подписали пакет документов о создании с 1 января 2010 года Таможенного союза. </a:t>
            </a:r>
            <a:r>
              <a:rPr lang="en-US" sz="2000" dirty="0" smtClean="0"/>
              <a:t> </a:t>
            </a:r>
            <a:r>
              <a:rPr lang="bg-BG" sz="2000" dirty="0" smtClean="0"/>
              <a:t>В области прав ИС страны ведут переговоры с ВТО - </a:t>
            </a:r>
            <a:r>
              <a:rPr lang="bg-BG" sz="2000" b="1" dirty="0" smtClean="0"/>
              <a:t>ОТДЕЛЬНО</a:t>
            </a:r>
            <a:r>
              <a:rPr lang="bg-BG" sz="2000" dirty="0" smtClean="0"/>
              <a:t>. РФ уже закрыла главу об интеллектуальной собственности. Казахстан и Беларусь – пока нет.</a:t>
            </a:r>
          </a:p>
          <a:p>
            <a:pPr>
              <a:buNone/>
            </a:pPr>
            <a:r>
              <a:rPr lang="bg-BG" sz="2000" b="1" dirty="0"/>
              <a:t>Гармонизация принципов защиты ИС</a:t>
            </a:r>
          </a:p>
          <a:p>
            <a:r>
              <a:rPr lang="bg-BG" sz="2000" dirty="0" smtClean="0"/>
              <a:t>Соглашение всех стран ТС , начало действовать с 1 января 2012 г. Теперь стандарты ТРИПС для всех стран ТС, хотя Казахстан и Беларусь не являются членами ВТО.</a:t>
            </a:r>
          </a:p>
          <a:p>
            <a:pPr>
              <a:buNone/>
            </a:pPr>
            <a:endParaRPr lang="en-US" sz="2000" i="1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РФ – Закон об обращении ЛС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029200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g-BG" dirty="0" smtClean="0"/>
              <a:t>Ст. 4 п. 39 ЗОЛС РФ  </a:t>
            </a:r>
            <a:r>
              <a:rPr lang="en-US" dirty="0" smtClean="0"/>
              <a:t>“</a:t>
            </a:r>
            <a:r>
              <a:rPr lang="bg-BG" dirty="0"/>
              <a:t>К</a:t>
            </a:r>
            <a:r>
              <a:rPr lang="ru-RU" dirty="0" smtClean="0"/>
              <a:t>онтрафактное </a:t>
            </a:r>
            <a:r>
              <a:rPr lang="ru-RU" dirty="0"/>
              <a:t>лекарственное средство - лекарственное </a:t>
            </a:r>
            <a:r>
              <a:rPr lang="ru-RU" dirty="0" smtClean="0"/>
              <a:t>средство,</a:t>
            </a:r>
            <a:r>
              <a:rPr lang="en-US" dirty="0" smtClean="0"/>
              <a:t> </a:t>
            </a:r>
            <a:r>
              <a:rPr lang="bg-BG" dirty="0" smtClean="0"/>
              <a:t>н</a:t>
            </a:r>
            <a:r>
              <a:rPr lang="ru-RU" dirty="0" smtClean="0"/>
              <a:t>аходящееся в обороте </a:t>
            </a:r>
            <a:r>
              <a:rPr lang="ru-RU" dirty="0"/>
              <a:t>с </a:t>
            </a:r>
            <a:r>
              <a:rPr lang="ru-RU" b="1" dirty="0"/>
              <a:t>нарушением гражданского законодательства</a:t>
            </a:r>
            <a:r>
              <a:rPr lang="ru-RU" dirty="0" smtClean="0"/>
              <a:t>;</a:t>
            </a:r>
          </a:p>
          <a:p>
            <a:pPr fontAlgn="auto">
              <a:spcAft>
                <a:spcPts val="0"/>
              </a:spcAft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None/>
              <a:defRPr/>
            </a:pPr>
            <a:r>
              <a:rPr lang="ru-RU" dirty="0" smtClean="0"/>
              <a:t>Определение, которое предлагает ВОЗ</a:t>
            </a:r>
            <a:r>
              <a:rPr lang="en-US" dirty="0" smtClean="0"/>
              <a:t>:</a:t>
            </a:r>
            <a:r>
              <a:rPr lang="ru-RU" dirty="0" smtClean="0"/>
              <a:t> </a:t>
            </a:r>
          </a:p>
          <a:p>
            <a:pPr fontAlgn="auto">
              <a:spcAft>
                <a:spcPts val="0"/>
              </a:spcAft>
              <a:buNone/>
              <a:defRPr/>
            </a:pPr>
            <a:endParaRPr lang="en-US" dirty="0" smtClean="0"/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Поддельное лекарство - то, которое преднамеренно и обманным путем ошибочно маркированное в отношении подлинности и / или источника. </a:t>
            </a:r>
            <a:r>
              <a:rPr lang="ru-RU" b="1" dirty="0" smtClean="0"/>
              <a:t>Подделка может применяться как к фирменных, так и к генерических препаратов</a:t>
            </a:r>
            <a:r>
              <a:rPr lang="en-US" b="1" dirty="0" smtClean="0"/>
              <a:t>,</a:t>
            </a:r>
            <a:r>
              <a:rPr lang="ru-RU" dirty="0" smtClean="0"/>
              <a:t> и контрафактные продукты могут включать продукты с правильными составками или с неправильными составками, без активных ингредиентов, с недостаточных активных ингредиентов или с фальсифицированной упаковкой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Конвенция Медикрим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dirty="0" smtClean="0"/>
              <a:t>Конвенция </a:t>
            </a:r>
            <a:r>
              <a:rPr lang="ru-RU" sz="1800" dirty="0"/>
              <a:t>Совета Европы о противодействии фальсификации лекарственных средств и аналогичных преступлений, несущих угрозу общественному </a:t>
            </a:r>
            <a:r>
              <a:rPr lang="ru-RU" sz="1800" dirty="0" smtClean="0"/>
              <a:t>здоровью</a:t>
            </a:r>
          </a:p>
          <a:p>
            <a:r>
              <a:rPr lang="ru-RU" sz="1800" dirty="0"/>
              <a:t>Статья 8 – уголовные меры </a:t>
            </a:r>
            <a:r>
              <a:rPr lang="ru-RU" sz="1800" dirty="0" smtClean="0"/>
              <a:t>– для тех кто делают</a:t>
            </a:r>
            <a:r>
              <a:rPr lang="ru-RU" sz="1800" dirty="0"/>
              <a:t>, </a:t>
            </a:r>
            <a:r>
              <a:rPr lang="ru-RU" sz="1800" dirty="0" smtClean="0"/>
              <a:t>держат </a:t>
            </a:r>
            <a:r>
              <a:rPr lang="ru-RU" sz="1800" dirty="0"/>
              <a:t>в запасе, или </a:t>
            </a:r>
            <a:r>
              <a:rPr lang="ru-RU" sz="1800" dirty="0" smtClean="0"/>
              <a:t>продают </a:t>
            </a:r>
            <a:r>
              <a:rPr lang="ru-RU" sz="1800" dirty="0"/>
              <a:t>продукт без разрешения владельца интеллектуальной </a:t>
            </a:r>
            <a:r>
              <a:rPr lang="ru-RU" sz="1800" dirty="0" smtClean="0"/>
              <a:t>собственности.  </a:t>
            </a:r>
            <a:r>
              <a:rPr lang="en-US" sz="1800" dirty="0" smtClean="0"/>
              <a:t>(</a:t>
            </a:r>
            <a:r>
              <a:rPr lang="bg-BG" sz="1800" dirty="0" smtClean="0"/>
              <a:t>нарушения гражданского законодательства</a:t>
            </a:r>
            <a:r>
              <a:rPr lang="en-US" sz="1800" dirty="0" smtClean="0"/>
              <a:t>)</a:t>
            </a:r>
          </a:p>
          <a:p>
            <a:r>
              <a:rPr lang="bg-BG" sz="1800" dirty="0" smtClean="0"/>
              <a:t>Статья 5 – уголовные меры для</a:t>
            </a:r>
            <a:r>
              <a:rPr lang="ru-RU" sz="1800" dirty="0"/>
              <a:t> </a:t>
            </a:r>
            <a:r>
              <a:rPr lang="ru-RU" sz="1800" dirty="0" smtClean="0"/>
              <a:t>умышленного </a:t>
            </a:r>
            <a:r>
              <a:rPr lang="ru-RU" sz="1800" dirty="0"/>
              <a:t>производства контрафактной медицинской продукции, активные вещества, наполнители, комплектующие, материалы и аксессуары</a:t>
            </a:r>
            <a:r>
              <a:rPr lang="ru-RU" sz="1800" dirty="0" smtClean="0"/>
              <a:t>.</a:t>
            </a:r>
          </a:p>
          <a:p>
            <a:pPr marL="0" indent="0">
              <a:buNone/>
            </a:pPr>
            <a:r>
              <a:rPr lang="ru-RU" sz="1800" dirty="0" smtClean="0"/>
              <a:t>НО</a:t>
            </a:r>
            <a:r>
              <a:rPr lang="en-US" sz="1800" dirty="0" smtClean="0"/>
              <a:t>…</a:t>
            </a:r>
            <a:endParaRPr lang="ru-RU" sz="1800" dirty="0" smtClean="0"/>
          </a:p>
          <a:p>
            <a:pPr marL="0" indent="0">
              <a:buNone/>
            </a:pPr>
            <a:r>
              <a:rPr lang="ru-RU" sz="1800" dirty="0" smtClean="0"/>
              <a:t>Определение статьи 4</a:t>
            </a:r>
            <a:r>
              <a:rPr lang="en-US" sz="1800" dirty="0" smtClean="0"/>
              <a:t>j - </a:t>
            </a:r>
            <a:r>
              <a:rPr lang="ru-RU" sz="1800" dirty="0"/>
              <a:t>термин </a:t>
            </a:r>
            <a:r>
              <a:rPr lang="ru-RU" sz="1800" dirty="0" smtClean="0"/>
              <a:t>“</a:t>
            </a:r>
            <a:r>
              <a:rPr lang="bg-BG" sz="1800" dirty="0" smtClean="0"/>
              <a:t>контрафакт</a:t>
            </a:r>
            <a:r>
              <a:rPr lang="ru-RU" sz="1800" dirty="0" smtClean="0"/>
              <a:t>" </a:t>
            </a:r>
            <a:r>
              <a:rPr lang="ru-RU" sz="1800" dirty="0"/>
              <a:t>означает ложное представление </a:t>
            </a:r>
            <a:r>
              <a:rPr lang="ru-RU" sz="1800" dirty="0" smtClean="0"/>
              <a:t>относительно </a:t>
            </a:r>
            <a:r>
              <a:rPr lang="ru-RU" sz="1800" dirty="0"/>
              <a:t>подлинности и / или </a:t>
            </a:r>
            <a:r>
              <a:rPr lang="ru-RU" sz="1800" dirty="0" smtClean="0"/>
              <a:t>источника – пропущено слово </a:t>
            </a:r>
            <a:r>
              <a:rPr lang="en-US" sz="1800" dirty="0" smtClean="0"/>
              <a:t>“</a:t>
            </a:r>
            <a:r>
              <a:rPr lang="ru-RU" sz="1800" dirty="0" smtClean="0"/>
              <a:t>умышленное</a:t>
            </a:r>
            <a:r>
              <a:rPr lang="en-US" sz="1800" dirty="0" smtClean="0"/>
              <a:t>”</a:t>
            </a:r>
          </a:p>
          <a:p>
            <a:r>
              <a:rPr lang="en-US" sz="1800" dirty="0" smtClean="0"/>
              <a:t>P</a:t>
            </a:r>
            <a:r>
              <a:rPr lang="bg-BG" sz="1800" dirty="0" smtClean="0"/>
              <a:t>Ф и Украина подписали </a:t>
            </a:r>
            <a:r>
              <a:rPr lang="en-US" sz="1800" dirty="0" smtClean="0"/>
              <a:t>28/10/2011</a:t>
            </a:r>
            <a:r>
              <a:rPr lang="bg-BG" sz="1800" dirty="0" smtClean="0"/>
              <a:t>, но пока не ратифицировали –   применение только после 5 ратификаций.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724723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ЗАКЛЮЧЕНИЯ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g-BG" dirty="0" smtClean="0"/>
              <a:t>Гибкие положения, которые сохранились</a:t>
            </a:r>
            <a:r>
              <a:rPr lang="en-US" dirty="0" smtClean="0"/>
              <a:t>:</a:t>
            </a:r>
          </a:p>
          <a:p>
            <a:pPr>
              <a:buFont typeface="Wingdings" pitchFamily="2" charset="2"/>
              <a:buChar char="ü"/>
            </a:pPr>
            <a:r>
              <a:rPr lang="bg-BG" dirty="0" smtClean="0"/>
              <a:t>ст. 1360 ГК, государственная лицензия </a:t>
            </a:r>
            <a:r>
              <a:rPr lang="en-US" dirty="0" smtClean="0"/>
              <a:t>(</a:t>
            </a:r>
            <a:r>
              <a:rPr lang="bg-BG" dirty="0" smtClean="0"/>
              <a:t>заказ</a:t>
            </a:r>
            <a:r>
              <a:rPr lang="en-US" dirty="0" smtClean="0"/>
              <a:t>)</a:t>
            </a:r>
            <a:endParaRPr lang="bg-BG" dirty="0" smtClean="0"/>
          </a:p>
          <a:p>
            <a:pPr>
              <a:buFont typeface="Wingdings" pitchFamily="2" charset="2"/>
              <a:buChar char="ü"/>
            </a:pPr>
            <a:r>
              <a:rPr lang="bg-BG" dirty="0" smtClean="0"/>
              <a:t>Закон</a:t>
            </a:r>
            <a:r>
              <a:rPr lang="en-US" dirty="0" smtClean="0"/>
              <a:t> </a:t>
            </a:r>
            <a:r>
              <a:rPr lang="bg-BG" dirty="0" smtClean="0"/>
              <a:t>о защите конкуренции РФ, ст. 5, 23, лицензия в случае нечестной конкуренции</a:t>
            </a:r>
          </a:p>
          <a:p>
            <a:pPr>
              <a:buFont typeface="Wingdings" pitchFamily="2" charset="2"/>
              <a:buChar char="ü"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ЗАКЛЮЧЕНИЯ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Самые </a:t>
            </a:r>
            <a:r>
              <a:rPr lang="ru-RU" dirty="0" smtClean="0"/>
              <a:t>серьезные </a:t>
            </a:r>
            <a:r>
              <a:rPr lang="bg-BG" dirty="0" smtClean="0"/>
              <a:t>вызовы</a:t>
            </a:r>
            <a:r>
              <a:rPr lang="en-US" dirty="0" smtClean="0"/>
              <a:t>:</a:t>
            </a:r>
          </a:p>
          <a:p>
            <a:pPr>
              <a:buFont typeface="Wingdings" pitchFamily="2" charset="2"/>
              <a:buChar char="v"/>
            </a:pPr>
            <a:r>
              <a:rPr lang="bg-BG" dirty="0" smtClean="0"/>
              <a:t>Эксклюзивность данных – </a:t>
            </a:r>
            <a:r>
              <a:rPr lang="ru-RU" dirty="0" smtClean="0"/>
              <a:t>предотвращает </a:t>
            </a:r>
            <a:r>
              <a:rPr lang="bg-BG" dirty="0" smtClean="0"/>
              <a:t>регистрацию генериков</a:t>
            </a:r>
          </a:p>
          <a:p>
            <a:pPr>
              <a:buFont typeface="Wingdings" pitchFamily="2" charset="2"/>
              <a:buChar char="v"/>
            </a:pPr>
            <a:r>
              <a:rPr lang="bg-BG" dirty="0" smtClean="0"/>
              <a:t>Антиконтрафактные меры – на самом деле не </a:t>
            </a:r>
            <a:r>
              <a:rPr lang="ru-RU" dirty="0" smtClean="0"/>
              <a:t>предотвращают</a:t>
            </a:r>
            <a:r>
              <a:rPr lang="bg-BG" dirty="0" smtClean="0"/>
              <a:t> распространение некачественных и опасных лекарств, а могут </a:t>
            </a:r>
            <a:r>
              <a:rPr lang="ru-RU" dirty="0" smtClean="0"/>
              <a:t>предотвратить </a:t>
            </a:r>
            <a:r>
              <a:rPr lang="bg-BG" dirty="0" smtClean="0"/>
              <a:t>распространение генериков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ЗАКЛЮЧЕНИЯ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bg-BG" spc="100" dirty="0" smtClean="0"/>
              <a:t>Экономические модели</a:t>
            </a:r>
            <a:r>
              <a:rPr lang="en-US" spc="100" dirty="0" smtClean="0"/>
              <a:t>: </a:t>
            </a:r>
            <a:r>
              <a:rPr lang="bg-BG" spc="100" dirty="0" smtClean="0"/>
              <a:t>полный эффект мер ТРИПС-плюс проявляется через около 15 лет. Украина - всего 1,5 – 2 года после вступления в ВТО, в 2008 году.</a:t>
            </a:r>
          </a:p>
          <a:p>
            <a:pPr>
              <a:lnSpc>
                <a:spcPct val="80000"/>
              </a:lnSpc>
            </a:pPr>
            <a:r>
              <a:rPr lang="bg-BG" spc="100" dirty="0" smtClean="0"/>
              <a:t>Надо всегда учитывать влияние права ИС на здравоохранение и на доступ к медпрепаратам. Развитые страны защищают права ИС, НО НИКОГДА за счет здравоохранения. Надо найти равновесие.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dirty="0" smtClean="0"/>
          </a:p>
          <a:p>
            <a:pPr>
              <a:lnSpc>
                <a:spcPct val="80000"/>
              </a:lnSpc>
            </a:pPr>
            <a:endParaRPr lang="ru-RU" sz="1800" dirty="0" smtClean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</a:pPr>
            <a:endParaRPr lang="bg-BG" sz="1800" dirty="0" smtClean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</a:pPr>
            <a:endParaRPr lang="bg-BG" sz="1800" dirty="0" smtClean="0"/>
          </a:p>
          <a:p>
            <a:pPr>
              <a:lnSpc>
                <a:spcPct val="80000"/>
              </a:lnSpc>
            </a:pPr>
            <a:endParaRPr lang="en-US" sz="18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Соглашение ТРИПС </a:t>
            </a:r>
            <a:r>
              <a:rPr lang="en-US" smtClean="0"/>
              <a:t>(</a:t>
            </a:r>
            <a:r>
              <a:rPr lang="bg-BG" smtClean="0"/>
              <a:t>ТАПИС</a:t>
            </a:r>
            <a:r>
              <a:rPr lang="en-US" smtClean="0"/>
              <a:t>)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00600"/>
          </a:xfrm>
        </p:spPr>
        <p:txBody>
          <a:bodyPr>
            <a:normAutofit/>
          </a:bodyPr>
          <a:lstStyle/>
          <a:p>
            <a:pPr>
              <a:lnSpc>
                <a:spcPct val="70000"/>
              </a:lnSpc>
            </a:pPr>
            <a:r>
              <a:rPr lang="ru-RU" sz="2200" dirty="0" smtClean="0"/>
              <a:t>В силу с 1 января 1995 года, часть Закона ВТО.</a:t>
            </a:r>
          </a:p>
          <a:p>
            <a:pPr>
              <a:lnSpc>
                <a:spcPct val="70000"/>
              </a:lnSpc>
            </a:pPr>
            <a:r>
              <a:rPr lang="ru-RU" sz="2200" dirty="0" smtClean="0"/>
              <a:t>Не имеет прямого действия - страны должны принять положения в национальное законодательство</a:t>
            </a:r>
          </a:p>
          <a:p>
            <a:pPr>
              <a:lnSpc>
                <a:spcPct val="70000"/>
              </a:lnSpc>
            </a:pPr>
            <a:r>
              <a:rPr lang="ru-RU" sz="2200" dirty="0" smtClean="0"/>
              <a:t>Впервые объединяет право ИС и международную торговлю.</a:t>
            </a:r>
          </a:p>
          <a:p>
            <a:pPr>
              <a:lnSpc>
                <a:spcPct val="70000"/>
              </a:lnSpc>
            </a:pPr>
            <a:r>
              <a:rPr lang="ru-RU" sz="2200" dirty="0" smtClean="0"/>
              <a:t>Минимальные стандарты для регулирования ИС. ТРИПС не требует применения более жестких положений.</a:t>
            </a:r>
          </a:p>
          <a:p>
            <a:pPr>
              <a:lnSpc>
                <a:spcPct val="70000"/>
              </a:lnSpc>
            </a:pPr>
            <a:r>
              <a:rPr lang="ru-RU" sz="2200" dirty="0" smtClean="0"/>
              <a:t>Члены ВТО (за исключением НРС) должны обеспечить патенты на лекарства. РФ пока не является членом ВТО.</a:t>
            </a:r>
          </a:p>
          <a:p>
            <a:pPr>
              <a:lnSpc>
                <a:spcPct val="70000"/>
              </a:lnSpc>
            </a:pPr>
            <a:r>
              <a:rPr lang="ru-RU" sz="2200" dirty="0" smtClean="0"/>
              <a:t>Содержит ряд положений (гибкости ТРИПС в области общественного здравоохранения), которые могут быть использованы для улучшения доступа к лекарственным средствам, если они будут приняты в национальном законодательстве и если положения ТРИПС-плюс не заблокируют их действие.</a:t>
            </a:r>
          </a:p>
          <a:p>
            <a:pPr>
              <a:lnSpc>
                <a:spcPct val="70000"/>
              </a:lnSpc>
            </a:pPr>
            <a:r>
              <a:rPr lang="ru-RU" sz="2200" dirty="0" smtClean="0"/>
              <a:t>Содержит переходные периоды</a:t>
            </a:r>
            <a:endParaRPr lang="en-US" sz="2200" dirty="0" smtClean="0"/>
          </a:p>
          <a:p>
            <a:pPr>
              <a:lnSpc>
                <a:spcPct val="70000"/>
              </a:lnSpc>
            </a:pPr>
            <a:r>
              <a:rPr lang="bg-BG" sz="2200" dirty="0" smtClean="0"/>
              <a:t>Дохийская декларация утверждает возможность и необходимость использования гибких положений ТРИПС</a:t>
            </a:r>
            <a:endParaRPr lang="en-US" sz="2200" dirty="0" smtClean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Гибкие положения ТРИПС</a:t>
            </a:r>
            <a:endParaRPr lang="en-US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CE6832-C599-45C2-8E31-5455922F73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0CCE6832-C599-45C2-8E31-5455922F73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2D2903C-DFCE-4286-B7C8-7EF96B1071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62D2903C-DFCE-4286-B7C8-7EF96B1071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19EC99B-62E6-4378-9B34-AC053EB9C8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dgm id="{D19EC99B-62E6-4378-9B34-AC053EB9C8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3C6D97B-9394-40CF-A302-F780DAFF51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graphicEl>
                                              <a:dgm id="{03C6D97B-9394-40CF-A302-F780DAFF51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7C200A4-B6CC-422A-BBED-1CFC3A0540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graphicEl>
                                              <a:dgm id="{97C200A4-B6CC-422A-BBED-1CFC3A0540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894C708-792C-405A-9F88-FDE3846E67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graphicEl>
                                              <a:dgm id="{D894C708-792C-405A-9F88-FDE3846E67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bg-BG" dirty="0" smtClean="0"/>
              <a:t>Права интеллектуальной собственности и лекарства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bg-BG" sz="2700" dirty="0" smtClean="0"/>
              <a:t>Часть Четвертая Гражданского кодекса РФ -  глава 72 </a:t>
            </a:r>
            <a:r>
              <a:rPr lang="en-US" sz="2700" dirty="0" smtClean="0"/>
              <a:t>“</a:t>
            </a:r>
            <a:r>
              <a:rPr lang="bg-BG" sz="2700" dirty="0" smtClean="0"/>
              <a:t>Патентное право</a:t>
            </a:r>
            <a:r>
              <a:rPr lang="en-US" sz="2700" dirty="0" smtClean="0"/>
              <a:t>”</a:t>
            </a:r>
            <a:r>
              <a:rPr lang="bg-BG" sz="2700" dirty="0" smtClean="0"/>
              <a:t>, также некоторые общие положения </a:t>
            </a:r>
            <a:r>
              <a:rPr lang="en-US" sz="2700" dirty="0" smtClean="0"/>
              <a:t>(</a:t>
            </a:r>
            <a:r>
              <a:rPr lang="bg-BG" sz="2700" dirty="0" smtClean="0"/>
              <a:t>глава 69</a:t>
            </a:r>
            <a:r>
              <a:rPr lang="en-US" sz="2700" dirty="0" smtClean="0"/>
              <a:t>)</a:t>
            </a:r>
          </a:p>
          <a:p>
            <a:pPr>
              <a:lnSpc>
                <a:spcPct val="80000"/>
              </a:lnSpc>
            </a:pPr>
            <a:r>
              <a:rPr lang="bg-BG" sz="2700" dirty="0" smtClean="0"/>
              <a:t>Старый Патентный закон уже не действует, но имеет значение для прошлых решений</a:t>
            </a:r>
          </a:p>
          <a:p>
            <a:pPr>
              <a:lnSpc>
                <a:spcPct val="80000"/>
              </a:lnSpc>
            </a:pPr>
            <a:r>
              <a:rPr lang="bg-BG" sz="2700" dirty="0" smtClean="0"/>
              <a:t>Также имеют значение</a:t>
            </a:r>
            <a:r>
              <a:rPr lang="en-US" sz="2700" dirty="0" smtClean="0"/>
              <a:t>: </a:t>
            </a:r>
            <a:r>
              <a:rPr lang="ru-RU" sz="2700" dirty="0" smtClean="0"/>
              <a:t>Федеральный N 61-ФЗ "Об обращении</a:t>
            </a:r>
            <a:r>
              <a:rPr lang="en-US" sz="2700" dirty="0" smtClean="0"/>
              <a:t> </a:t>
            </a:r>
            <a:r>
              <a:rPr lang="ru-RU" sz="2700" dirty="0" smtClean="0"/>
              <a:t>лекарственных средств“</a:t>
            </a:r>
            <a:r>
              <a:rPr lang="en-US" sz="2700" dirty="0" smtClean="0"/>
              <a:t> </a:t>
            </a:r>
            <a:r>
              <a:rPr lang="bg-BG" sz="2700" dirty="0" smtClean="0"/>
              <a:t> и новое изменение </a:t>
            </a:r>
            <a:r>
              <a:rPr lang="ru-RU" sz="2700" dirty="0" smtClean="0"/>
              <a:t>статьи 18 </a:t>
            </a:r>
          </a:p>
          <a:p>
            <a:pPr>
              <a:lnSpc>
                <a:spcPct val="80000"/>
              </a:lnSpc>
            </a:pPr>
            <a:r>
              <a:rPr lang="ru-RU" sz="2700" dirty="0" smtClean="0"/>
              <a:t>Таможенный кодекс, Уголовный кодекс РФ, Кодекс РФ об административных правонарушениях</a:t>
            </a:r>
          </a:p>
          <a:p>
            <a:pPr>
              <a:lnSpc>
                <a:spcPct val="80000"/>
              </a:lnSpc>
            </a:pPr>
            <a:r>
              <a:rPr lang="ru-RU" sz="2700" dirty="0" smtClean="0"/>
              <a:t>Другие законы и положения</a:t>
            </a:r>
          </a:p>
          <a:p>
            <a:pPr>
              <a:lnSpc>
                <a:spcPct val="80000"/>
              </a:lnSpc>
            </a:pPr>
            <a:r>
              <a:rPr lang="ru-RU" sz="2700" dirty="0" smtClean="0"/>
              <a:t>Евразийская Патентная конвенция – для евразийских патентов</a:t>
            </a:r>
            <a:endParaRPr lang="en-US" sz="27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bg-BG" dirty="0" smtClean="0"/>
              <a:t>Критерии патентоспособности. Исключения</a:t>
            </a:r>
            <a:r>
              <a:rPr lang="en-US" dirty="0" smtClean="0"/>
              <a:t> </a:t>
            </a:r>
            <a:r>
              <a:rPr lang="bg-BG" dirty="0" smtClean="0"/>
              <a:t>из области патентуемых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bg-BG" sz="2700" dirty="0" smtClean="0"/>
              <a:t>ТРИПС -</a:t>
            </a:r>
            <a:r>
              <a:rPr lang="ru-RU" sz="2700" dirty="0" smtClean="0"/>
              <a:t>Члены также могут исключать из области патентуемых: диагностические, терапевтические и хирургические методы лечения людей ...</a:t>
            </a:r>
          </a:p>
          <a:p>
            <a:pPr>
              <a:lnSpc>
                <a:spcPct val="80000"/>
              </a:lnSpc>
            </a:pPr>
            <a:r>
              <a:rPr lang="bg-BG" sz="2700" dirty="0" smtClean="0"/>
              <a:t>ТРИПС-плюс</a:t>
            </a:r>
            <a:r>
              <a:rPr lang="en-US" sz="2700" dirty="0" smtClean="0"/>
              <a:t>: </a:t>
            </a:r>
            <a:r>
              <a:rPr lang="ru-RU" sz="2700" b="1" dirty="0" smtClean="0"/>
              <a:t>Ст. 1350 ГК разрешает патентование способов лечения</a:t>
            </a:r>
          </a:p>
          <a:p>
            <a:pPr>
              <a:lnSpc>
                <a:spcPct val="80000"/>
              </a:lnSpc>
            </a:pPr>
            <a:r>
              <a:rPr lang="ru-RU" sz="2700" dirty="0" smtClean="0"/>
              <a:t>Хорошая практика: </a:t>
            </a:r>
            <a:r>
              <a:rPr lang="bg-BG" sz="2700" dirty="0" smtClean="0"/>
              <a:t>Ст. </a:t>
            </a:r>
            <a:r>
              <a:rPr lang="ru-RU" sz="2700" dirty="0" smtClean="0"/>
              <a:t>1350.5. 1</a:t>
            </a:r>
            <a:r>
              <a:rPr lang="en-US" sz="2700" dirty="0" smtClean="0"/>
              <a:t>)</a:t>
            </a:r>
            <a:r>
              <a:rPr lang="bg-BG" sz="2700" dirty="0" smtClean="0"/>
              <a:t> – </a:t>
            </a:r>
            <a:r>
              <a:rPr lang="bg-BG" sz="2700" b="1" dirty="0" smtClean="0"/>
              <a:t>открытия не являются изобретениями</a:t>
            </a:r>
            <a:r>
              <a:rPr lang="bg-BG" sz="2700" dirty="0" smtClean="0"/>
              <a:t>. Тоже в Индийском законодательстве, пункт 3</a:t>
            </a:r>
            <a:r>
              <a:rPr lang="en-US" sz="2700" dirty="0" smtClean="0"/>
              <a:t>d</a:t>
            </a:r>
            <a:r>
              <a:rPr lang="bg-BG" sz="2700" dirty="0" smtClean="0"/>
              <a:t> Патентного закона</a:t>
            </a:r>
            <a:r>
              <a:rPr lang="en-US" sz="2700" dirty="0" smtClean="0"/>
              <a:t> -</a:t>
            </a:r>
            <a:r>
              <a:rPr lang="bg-BG" sz="2700" dirty="0" smtClean="0"/>
              <a:t> препятствует эффекта обновления </a:t>
            </a:r>
            <a:r>
              <a:rPr lang="en-US" sz="2700" dirty="0" smtClean="0"/>
              <a:t>(evergreening)</a:t>
            </a:r>
            <a:endParaRPr lang="bg-BG" sz="2700" dirty="0" smtClean="0"/>
          </a:p>
          <a:p>
            <a:pPr>
              <a:lnSpc>
                <a:spcPct val="80000"/>
              </a:lnSpc>
            </a:pPr>
            <a:r>
              <a:rPr lang="bg-BG" sz="2700" dirty="0" smtClean="0"/>
              <a:t>Хорошая практика</a:t>
            </a:r>
            <a:r>
              <a:rPr lang="en-US" sz="2700" dirty="0" smtClean="0"/>
              <a:t>: </a:t>
            </a:r>
            <a:r>
              <a:rPr lang="bg-BG" sz="2700" b="1" dirty="0" smtClean="0"/>
              <a:t>полезные модели на лекарства невозможны </a:t>
            </a:r>
            <a:r>
              <a:rPr lang="en-US" sz="2700" dirty="0" smtClean="0"/>
              <a:t>(</a:t>
            </a:r>
            <a:r>
              <a:rPr lang="bg-BG" sz="2700" dirty="0" smtClean="0"/>
              <a:t>определение ст</a:t>
            </a:r>
            <a:r>
              <a:rPr lang="en-US" sz="2700" dirty="0" smtClean="0"/>
              <a:t>.</a:t>
            </a:r>
            <a:r>
              <a:rPr lang="bg-BG" sz="2700" dirty="0" smtClean="0"/>
              <a:t> 1351, в других стран СНГ возможно, хотя бы теоретически</a:t>
            </a:r>
            <a:r>
              <a:rPr lang="en-US" sz="2700" dirty="0" smtClean="0"/>
              <a:t>)</a:t>
            </a:r>
          </a:p>
          <a:p>
            <a:pPr>
              <a:lnSpc>
                <a:spcPct val="80000"/>
              </a:lnSpc>
            </a:pPr>
            <a:endParaRPr lang="bg-BG" sz="2700" dirty="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sz="27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Продления срока патента</a:t>
            </a:r>
            <a:endParaRPr lang="en-US" smtClean="0"/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ТРИПС – 20 лет.</a:t>
            </a:r>
            <a:r>
              <a:rPr lang="en-US" dirty="0" smtClean="0"/>
              <a:t> </a:t>
            </a:r>
            <a:r>
              <a:rPr lang="bg-BG" dirty="0" smtClean="0"/>
              <a:t>Допускает, но НЕ ТРЕБУЕТ продления</a:t>
            </a:r>
          </a:p>
          <a:p>
            <a:r>
              <a:rPr lang="bg-BG" dirty="0" smtClean="0"/>
              <a:t> ТРИПС-плюс</a:t>
            </a:r>
            <a:r>
              <a:rPr lang="en-US" dirty="0" smtClean="0"/>
              <a:t>: </a:t>
            </a:r>
            <a:r>
              <a:rPr lang="bg-BG" dirty="0" smtClean="0"/>
              <a:t>Ст. 1363 ГК – 20 лет для изобретений, но </a:t>
            </a:r>
            <a:r>
              <a:rPr lang="bg-BG" b="1" dirty="0" smtClean="0"/>
              <a:t>возможность продлить</a:t>
            </a:r>
            <a:r>
              <a:rPr lang="bg-BG" dirty="0" smtClean="0"/>
              <a:t>, по заявки патентообладателя, якобы чтобы компенсировать за задержку до выдачи патента – </a:t>
            </a:r>
            <a:r>
              <a:rPr lang="bg-BG" b="1" dirty="0" smtClean="0"/>
              <a:t>максимум на 5 лет</a:t>
            </a:r>
          </a:p>
          <a:p>
            <a:pPr>
              <a:buFont typeface="Arial" charset="0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Возражения против патента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bg-BG" sz="2700" dirty="0" smtClean="0"/>
              <a:t>До выдачи патента – формально нет текста который разрешает оспаривать заявку. Только заявитель может оспаривать отказ </a:t>
            </a:r>
            <a:r>
              <a:rPr lang="en-US" sz="2700" dirty="0" smtClean="0"/>
              <a:t>(1387</a:t>
            </a:r>
            <a:r>
              <a:rPr lang="bg-BG" sz="2700" dirty="0" smtClean="0"/>
              <a:t>.</a:t>
            </a:r>
            <a:r>
              <a:rPr lang="en-US" sz="2700" dirty="0" smtClean="0"/>
              <a:t>3.)</a:t>
            </a:r>
            <a:endParaRPr lang="bg-BG" sz="2700" dirty="0" smtClean="0"/>
          </a:p>
          <a:p>
            <a:pPr>
              <a:lnSpc>
                <a:spcPct val="80000"/>
              </a:lnSpc>
            </a:pPr>
            <a:r>
              <a:rPr lang="bg-BG" sz="2700" dirty="0" smtClean="0"/>
              <a:t>Неформально – каждый может попросить экспертизу по существу </a:t>
            </a:r>
            <a:r>
              <a:rPr lang="en-US" sz="2700" dirty="0" smtClean="0"/>
              <a:t>(</a:t>
            </a:r>
            <a:r>
              <a:rPr lang="bg-BG" sz="2700" dirty="0" smtClean="0"/>
              <a:t>1386</a:t>
            </a:r>
            <a:r>
              <a:rPr lang="en-US" sz="2700" dirty="0" smtClean="0"/>
              <a:t>.</a:t>
            </a:r>
            <a:r>
              <a:rPr lang="bg-BG" sz="2700" dirty="0" smtClean="0"/>
              <a:t> 1.</a:t>
            </a:r>
            <a:r>
              <a:rPr lang="en-US" sz="2700" dirty="0" smtClean="0"/>
              <a:t>) </a:t>
            </a:r>
            <a:r>
              <a:rPr lang="bg-BG" sz="2700" dirty="0" smtClean="0"/>
              <a:t>и приводить аргументы против выдачи патента</a:t>
            </a:r>
          </a:p>
          <a:p>
            <a:pPr>
              <a:lnSpc>
                <a:spcPct val="80000"/>
              </a:lnSpc>
            </a:pPr>
            <a:r>
              <a:rPr lang="bg-BG" sz="2700" dirty="0" smtClean="0"/>
              <a:t>Хорошие практики</a:t>
            </a:r>
            <a:r>
              <a:rPr lang="en-US" sz="2700" dirty="0" smtClean="0"/>
              <a:t>: </a:t>
            </a:r>
            <a:r>
              <a:rPr lang="bg-BG" sz="2700" dirty="0" smtClean="0"/>
              <a:t>После выдачи патента</a:t>
            </a:r>
            <a:r>
              <a:rPr lang="en-US" sz="2700" dirty="0" smtClean="0"/>
              <a:t> </a:t>
            </a:r>
            <a:r>
              <a:rPr lang="bg-BG" sz="2700" dirty="0" smtClean="0"/>
              <a:t>каждый может оспаривать выдачу в административном и/или в судебном порядке </a:t>
            </a:r>
            <a:r>
              <a:rPr lang="en-US" sz="2700" dirty="0" smtClean="0"/>
              <a:t>(1398.2)</a:t>
            </a:r>
          </a:p>
          <a:p>
            <a:r>
              <a:rPr lang="bg-BG" sz="2700" dirty="0" smtClean="0"/>
              <a:t>В каком режиме подавать возражения на патенты предоставленные до принятие ч. </a:t>
            </a:r>
            <a:r>
              <a:rPr lang="en-US" sz="2700" dirty="0" smtClean="0"/>
              <a:t>IV </a:t>
            </a:r>
            <a:r>
              <a:rPr lang="bg-BG" sz="2700" dirty="0" smtClean="0"/>
              <a:t>ГК – по старому закону</a:t>
            </a:r>
            <a:r>
              <a:rPr lang="en-US" sz="2700" dirty="0" smtClean="0"/>
              <a:t>. </a:t>
            </a:r>
            <a:r>
              <a:rPr lang="bg-BG" sz="2700" dirty="0" smtClean="0"/>
              <a:t>Решение пленума ВС</a:t>
            </a:r>
            <a:r>
              <a:rPr lang="en-US" sz="2700" dirty="0" smtClean="0"/>
              <a:t> </a:t>
            </a:r>
            <a:r>
              <a:rPr lang="bg-BG" sz="2700" dirty="0" smtClean="0"/>
              <a:t>РФ №5, ВАС №2</a:t>
            </a:r>
            <a:r>
              <a:rPr lang="en-US" sz="2700" dirty="0" smtClean="0"/>
              <a:t>9</a:t>
            </a:r>
            <a:r>
              <a:rPr lang="bg-BG" sz="2700" dirty="0" smtClean="0"/>
              <a:t>,</a:t>
            </a:r>
            <a:r>
              <a:rPr lang="en-US" sz="2700" dirty="0" smtClean="0"/>
              <a:t> 26 </a:t>
            </a:r>
            <a:r>
              <a:rPr lang="bg-BG" sz="2700" dirty="0" smtClean="0"/>
              <a:t>марта 2009 г.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Исключения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bg-BG" sz="2700" dirty="0" smtClean="0"/>
              <a:t>Научное исследование и эксперимент – </a:t>
            </a:r>
            <a:r>
              <a:rPr lang="en-US" sz="2700" dirty="0" smtClean="0"/>
              <a:t>(</a:t>
            </a:r>
            <a:r>
              <a:rPr lang="bg-BG" sz="2700" dirty="0" smtClean="0"/>
              <a:t>1359 2</a:t>
            </a:r>
            <a:r>
              <a:rPr lang="en-US" sz="2700" dirty="0" smtClean="0"/>
              <a:t>))</a:t>
            </a:r>
          </a:p>
          <a:p>
            <a:pPr>
              <a:lnSpc>
                <a:spcPct val="80000"/>
              </a:lnSpc>
            </a:pPr>
            <a:r>
              <a:rPr lang="bg-BG" sz="2700" dirty="0" smtClean="0"/>
              <a:t>Чрезвычайные обстоятельства </a:t>
            </a:r>
            <a:r>
              <a:rPr lang="en-US" sz="2700" dirty="0" smtClean="0"/>
              <a:t>(</a:t>
            </a:r>
            <a:r>
              <a:rPr lang="bg-BG" sz="2700" dirty="0" smtClean="0"/>
              <a:t>1359 3</a:t>
            </a:r>
            <a:r>
              <a:rPr lang="en-US" sz="2700" dirty="0" smtClean="0"/>
              <a:t>))</a:t>
            </a:r>
            <a:r>
              <a:rPr lang="bg-BG" sz="2700" dirty="0" smtClean="0"/>
              <a:t> – эпидемии не упомянуты </a:t>
            </a:r>
          </a:p>
          <a:p>
            <a:pPr>
              <a:lnSpc>
                <a:spcPct val="80000"/>
              </a:lnSpc>
            </a:pPr>
            <a:r>
              <a:rPr lang="bg-BG" sz="2700" dirty="0" smtClean="0"/>
              <a:t>Использование для личных нужд или для нужд не связанных с предпринимательской деятельностью </a:t>
            </a:r>
            <a:r>
              <a:rPr lang="en-US" sz="2700" dirty="0" smtClean="0"/>
              <a:t>(</a:t>
            </a:r>
            <a:r>
              <a:rPr lang="bg-BG" sz="2700" dirty="0" smtClean="0"/>
              <a:t>нет прибыли или дохода</a:t>
            </a:r>
            <a:r>
              <a:rPr lang="en-US" sz="2700" dirty="0" smtClean="0"/>
              <a:t>, </a:t>
            </a:r>
            <a:r>
              <a:rPr lang="bg-BG" sz="2700" dirty="0" smtClean="0"/>
              <a:t>1359 4</a:t>
            </a:r>
            <a:r>
              <a:rPr lang="en-US" sz="2700" dirty="0" smtClean="0"/>
              <a:t>))</a:t>
            </a:r>
          </a:p>
          <a:p>
            <a:pPr>
              <a:lnSpc>
                <a:spcPct val="80000"/>
              </a:lnSpc>
            </a:pPr>
            <a:r>
              <a:rPr lang="bg-BG" sz="2700" dirty="0" smtClean="0"/>
              <a:t>Разовое изготовление в аптеках</a:t>
            </a:r>
          </a:p>
          <a:p>
            <a:pPr>
              <a:lnSpc>
                <a:spcPct val="80000"/>
              </a:lnSpc>
            </a:pPr>
            <a:r>
              <a:rPr lang="bg-BG" sz="2700" dirty="0" smtClean="0"/>
              <a:t>ТРИПС-плюс</a:t>
            </a:r>
            <a:r>
              <a:rPr lang="en-US" sz="2700" dirty="0" smtClean="0"/>
              <a:t>: </a:t>
            </a:r>
            <a:r>
              <a:rPr lang="bg-BG" sz="2700" dirty="0" smtClean="0"/>
              <a:t>положение Болар </a:t>
            </a:r>
            <a:r>
              <a:rPr lang="en-US" sz="2700" dirty="0" smtClean="0"/>
              <a:t>(</a:t>
            </a:r>
            <a:r>
              <a:rPr lang="bg-BG" sz="2700" dirty="0" smtClean="0"/>
              <a:t>ранние разработки</a:t>
            </a:r>
            <a:r>
              <a:rPr lang="en-US" sz="2700" dirty="0" smtClean="0"/>
              <a:t>) </a:t>
            </a:r>
            <a:r>
              <a:rPr lang="bg-BG" sz="2700" dirty="0" smtClean="0"/>
              <a:t>не было введено</a:t>
            </a:r>
          </a:p>
          <a:p>
            <a:pPr>
              <a:lnSpc>
                <a:spcPct val="80000"/>
              </a:lnSpc>
            </a:pPr>
            <a:r>
              <a:rPr lang="bg-BG" sz="2700" dirty="0" smtClean="0"/>
              <a:t>Хорошая практика</a:t>
            </a:r>
            <a:r>
              <a:rPr lang="en-US" sz="2700" dirty="0" smtClean="0"/>
              <a:t>: </a:t>
            </a:r>
            <a:r>
              <a:rPr lang="bg-BG" sz="2700" dirty="0" smtClean="0"/>
              <a:t>ст. 1360, </a:t>
            </a:r>
            <a:r>
              <a:rPr lang="en-US" sz="2700" dirty="0" smtClean="0"/>
              <a:t>“</a:t>
            </a:r>
            <a:r>
              <a:rPr lang="bg-BG" sz="2700" dirty="0" smtClean="0"/>
              <a:t>в интересах обороны и безопасности</a:t>
            </a:r>
            <a:r>
              <a:rPr lang="en-US" sz="2700" dirty="0" smtClean="0"/>
              <a:t>” – </a:t>
            </a:r>
            <a:r>
              <a:rPr lang="bg-BG" sz="2700" dirty="0" smtClean="0"/>
              <a:t>правительство может разрешить использования патента без согласия владельца</a:t>
            </a:r>
          </a:p>
          <a:p>
            <a:pPr>
              <a:lnSpc>
                <a:spcPct val="80000"/>
              </a:lnSpc>
            </a:pPr>
            <a:endParaRPr lang="en-US" sz="2700" dirty="0" smtClean="0"/>
          </a:p>
          <a:p>
            <a:pPr>
              <a:lnSpc>
                <a:spcPct val="80000"/>
              </a:lnSpc>
            </a:pPr>
            <a:endParaRPr lang="en-US" sz="27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955</TotalTime>
  <Words>1822</Words>
  <Application>Microsoft Macintosh PowerPoint</Application>
  <PresentationFormat>Экран (4:3)</PresentationFormat>
  <Paragraphs>147</Paragraphs>
  <Slides>24</Slides>
  <Notes>23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Office Theme</vt:lpstr>
      <vt:lpstr>Гибкиe положения Соглашения ТРИПС и положения ТРИПС-плюс в законодательстве РФ: Возможное влияние на цены лекарственных средств </vt:lpstr>
      <vt:lpstr>РФ и ВТО</vt:lpstr>
      <vt:lpstr>Соглашение ТРИПС (ТАПИС)</vt:lpstr>
      <vt:lpstr>Гибкие положения ТРИПС</vt:lpstr>
      <vt:lpstr>Права интеллектуальной собственности и лекарства</vt:lpstr>
      <vt:lpstr>Критерии патентоспособности. Исключения из области патентуемых</vt:lpstr>
      <vt:lpstr>Продления срока патента</vt:lpstr>
      <vt:lpstr>Возражения против патента</vt:lpstr>
      <vt:lpstr>Исключения</vt:lpstr>
      <vt:lpstr>“В интересах безопасности”</vt:lpstr>
      <vt:lpstr>Принудительные лицензии</vt:lpstr>
      <vt:lpstr>Принудительная лицензия как ответ нечестной конкуренции</vt:lpstr>
      <vt:lpstr>Параллельный импорт</vt:lpstr>
      <vt:lpstr>Эксклюзивность клинических данных (ЭД</vt:lpstr>
      <vt:lpstr>Изменение ст. 18 п. 6  Закона об обращении ЛС РФ</vt:lpstr>
      <vt:lpstr>ЭД - последствия</vt:lpstr>
      <vt:lpstr>Принудительное осуществление прав ИС (enforcement)</vt:lpstr>
      <vt:lpstr>Законодательство РФ</vt:lpstr>
      <vt:lpstr>“Антиконтрафактные” меры</vt:lpstr>
      <vt:lpstr>РФ – Закон об обращении ЛС</vt:lpstr>
      <vt:lpstr>Конвенция Медикрим</vt:lpstr>
      <vt:lpstr>ЗАКЛЮЧЕНИЯ</vt:lpstr>
      <vt:lpstr>ЗАКЛЮЧЕНИЯ</vt:lpstr>
      <vt:lpstr>ЗАКЛЮЧЕНИЯ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Гибкости Соглашения ТРИПС и положения ТРИПС-плюс в законодательстве РФ: Возможное влияние на цен лекарственных средств</dc:title>
  <dc:creator>Boyan Konstantinov</dc:creator>
  <cp:lastModifiedBy>Evgenia Maron</cp:lastModifiedBy>
  <cp:revision>123</cp:revision>
  <dcterms:created xsi:type="dcterms:W3CDTF">2011-09-13T05:05:41Z</dcterms:created>
  <dcterms:modified xsi:type="dcterms:W3CDTF">2012-05-21T16:34:43Z</dcterms:modified>
</cp:coreProperties>
</file>