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8"/>
  </p:notesMasterIdLst>
  <p:sldIdLst>
    <p:sldId id="256" r:id="rId2"/>
    <p:sldId id="284" r:id="rId3"/>
    <p:sldId id="285" r:id="rId4"/>
    <p:sldId id="287" r:id="rId5"/>
    <p:sldId id="286" r:id="rId6"/>
    <p:sldId id="288" r:id="rId7"/>
    <p:sldId id="289" r:id="rId8"/>
    <p:sldId id="290" r:id="rId9"/>
    <p:sldId id="291" r:id="rId10"/>
    <p:sldId id="293" r:id="rId11"/>
    <p:sldId id="292" r:id="rId12"/>
    <p:sldId id="294" r:id="rId13"/>
    <p:sldId id="295" r:id="rId14"/>
    <p:sldId id="296" r:id="rId15"/>
    <p:sldId id="297" r:id="rId16"/>
    <p:sldId id="282" r:id="rId17"/>
    <p:sldId id="265" r:id="rId18"/>
    <p:sldId id="269" r:id="rId19"/>
    <p:sldId id="270" r:id="rId20"/>
    <p:sldId id="258" r:id="rId21"/>
    <p:sldId id="298" r:id="rId22"/>
    <p:sldId id="260" r:id="rId23"/>
    <p:sldId id="261" r:id="rId24"/>
    <p:sldId id="262" r:id="rId25"/>
    <p:sldId id="267" r:id="rId26"/>
    <p:sldId id="268"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96D1700-B18B-46C4-8AE0-5B52E4DC5F29}" type="datetimeFigureOut">
              <a:rPr lang="ru-RU"/>
              <a:pPr>
                <a:defRPr/>
              </a:pPr>
              <a:t>18.05.2010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C9444B5-0539-4FAF-9EB8-AA235716A17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464E3C-6723-4083-AC03-11A5901DC3AD}" type="slidenum">
              <a:rPr lang="ru-RU" smtClean="0"/>
              <a:pPr/>
              <a:t>11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ru-RU"/>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grpSp>
      <p:sp>
        <p:nvSpPr>
          <p:cNvPr id="4096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4097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ru-RU"/>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ru-RU"/>
          </a:p>
        </p:txBody>
      </p:sp>
      <p:sp>
        <p:nvSpPr>
          <p:cNvPr id="13" name="Rectangle 13"/>
          <p:cNvSpPr>
            <a:spLocks noGrp="1" noChangeArrowheads="1"/>
          </p:cNvSpPr>
          <p:nvPr>
            <p:ph type="sldNum" sz="quarter" idx="12"/>
          </p:nvPr>
        </p:nvSpPr>
        <p:spPr/>
        <p:txBody>
          <a:bodyPr/>
          <a:lstStyle>
            <a:lvl1pPr>
              <a:defRPr/>
            </a:lvl1pPr>
          </a:lstStyle>
          <a:p>
            <a:pPr>
              <a:defRPr/>
            </a:pPr>
            <a:fld id="{13154A3F-E788-46F8-B5E7-A23CE4B8AE4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0432D05F-1F1E-47D7-A0F5-B4E38E2A608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4BFB9AF5-C1D8-4328-8CF3-BFCB4EAAF35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FCC95833-A5FD-4E9E-A782-34F9DD1A779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pPr>
              <a:defRPr/>
            </a:pPr>
            <a:fld id="{67D4D3D5-0851-4D70-BE43-0B0CEDEA2B7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619F9EA0-27D2-4E7F-BD2A-EC8832B0EBB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pPr>
              <a:defRPr/>
            </a:pPr>
            <a:fld id="{1164E790-7907-4234-94EB-82F224B65AC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pPr>
              <a:defRPr/>
            </a:pPr>
            <a:fld id="{380B0F3E-E170-41ED-BE06-94420E9B3C1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pPr>
              <a:defRPr/>
            </a:pPr>
            <a:fld id="{1131D2A3-1C3B-4E37-84DD-2340DD16C1E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0EF9DE5B-7B92-4E90-844F-13A73EE4F77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pPr>
              <a:defRPr/>
            </a:pPr>
            <a:fld id="{2AA0E2D4-A65E-4812-827B-7B276630A08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19088" y="1828800"/>
            <a:ext cx="8824912" cy="5029200"/>
            <a:chOff x="201" y="1152"/>
            <a:chExt cx="5559" cy="3168"/>
          </a:xfrm>
        </p:grpSpPr>
        <p:sp>
          <p:nvSpPr>
            <p:cNvPr id="3993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p>
          </p:txBody>
        </p:sp>
        <p:sp>
          <p:nvSpPr>
            <p:cNvPr id="3994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ru-RU"/>
            </a:p>
          </p:txBody>
        </p:sp>
        <p:sp>
          <p:nvSpPr>
            <p:cNvPr id="3994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ru-RU"/>
            </a:p>
          </p:txBody>
        </p:sp>
        <p:sp>
          <p:nvSpPr>
            <p:cNvPr id="3994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3994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3994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sp>
          <p:nvSpPr>
            <p:cNvPr id="3994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p>
          </p:txBody>
        </p:sp>
        <p:sp>
          <p:nvSpPr>
            <p:cNvPr id="3994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ru-RU"/>
            </a:p>
          </p:txBody>
        </p:sp>
      </p:grpSp>
      <p:sp>
        <p:nvSpPr>
          <p:cNvPr id="3994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pPr>
              <a:defRPr/>
            </a:pPr>
            <a:endParaRPr lang="ru-RU"/>
          </a:p>
        </p:txBody>
      </p:sp>
      <p:sp>
        <p:nvSpPr>
          <p:cNvPr id="3994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pPr>
              <a:defRPr/>
            </a:pPr>
            <a:endParaRPr lang="ru-RU"/>
          </a:p>
        </p:txBody>
      </p:sp>
      <p:sp>
        <p:nvSpPr>
          <p:cNvPr id="3994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pPr>
              <a:defRPr/>
            </a:pPr>
            <a:fld id="{10BAD29C-C996-4814-9A56-57E698D1AFEA}" type="slidenum">
              <a:rPr lang="ru-RU"/>
              <a:pPr>
                <a:defRPr/>
              </a:pPr>
              <a:t>‹#›</a:t>
            </a:fld>
            <a:endParaRPr lang="ru-RU"/>
          </a:p>
        </p:txBody>
      </p:sp>
      <p:sp>
        <p:nvSpPr>
          <p:cNvPr id="3995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995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56"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sz="quarter"/>
          </p:nvPr>
        </p:nvSpPr>
        <p:spPr>
          <a:xfrm>
            <a:off x="0" y="152400"/>
            <a:ext cx="9144000" cy="2057400"/>
          </a:xfrm>
        </p:spPr>
        <p:txBody>
          <a:bodyPr/>
          <a:lstStyle/>
          <a:p>
            <a:pPr algn="ctr" eaLnBrk="1" hangingPunct="1">
              <a:defRPr/>
            </a:pPr>
            <a:r>
              <a:rPr lang="ru-RU" sz="3600" dirty="0" smtClean="0"/>
              <a:t>Украина</a:t>
            </a:r>
            <a:br>
              <a:rPr lang="ru-RU" sz="3600" dirty="0" smtClean="0"/>
            </a:br>
            <a:r>
              <a:rPr lang="ru-RU" sz="3600" dirty="0" smtClean="0"/>
              <a:t>Донецкий национальный университет</a:t>
            </a:r>
            <a:br>
              <a:rPr lang="ru-RU" sz="3600" dirty="0" smtClean="0"/>
            </a:br>
            <a:r>
              <a:rPr lang="ru-RU" sz="3600" dirty="0" smtClean="0"/>
              <a:t>ЮРИДИЧЕСКИЕ КЛИНИКИ</a:t>
            </a:r>
            <a:endParaRPr lang="ru-RU" sz="4800" dirty="0" smtClean="0"/>
          </a:p>
        </p:txBody>
      </p:sp>
      <p:sp>
        <p:nvSpPr>
          <p:cNvPr id="4099" name="Rectangle 3"/>
          <p:cNvSpPr>
            <a:spLocks noGrp="1" noChangeArrowheads="1"/>
          </p:cNvSpPr>
          <p:nvPr>
            <p:ph type="subTitle" sz="quarter" idx="1"/>
          </p:nvPr>
        </p:nvSpPr>
        <p:spPr>
          <a:xfrm>
            <a:off x="304800" y="2362200"/>
            <a:ext cx="8610600" cy="4191000"/>
          </a:xfrm>
        </p:spPr>
        <p:txBody>
          <a:bodyPr/>
          <a:lstStyle/>
          <a:p>
            <a:pPr algn="just" eaLnBrk="1" hangingPunct="1">
              <a:lnSpc>
                <a:spcPct val="80000"/>
              </a:lnSpc>
              <a:defRPr/>
            </a:pPr>
            <a:r>
              <a:rPr lang="ru-RU" sz="2800" dirty="0" err="1" smtClean="0"/>
              <a:t>Мазур</a:t>
            </a:r>
            <a:r>
              <a:rPr lang="ru-RU" sz="2800" dirty="0" smtClean="0"/>
              <a:t> Юлия, ассистент директора Центра Международного и Европейского права Донецкого национального университета, руководитель юридических клиник, ассистент кафедры конституционного и международного права Донецкого национального университета, </a:t>
            </a:r>
            <a:r>
              <a:rPr lang="ru-RU" sz="2800" dirty="0" err="1" smtClean="0"/>
              <a:t>кафедрыы</a:t>
            </a:r>
            <a:r>
              <a:rPr lang="ru-RU" sz="2800" dirty="0" smtClean="0"/>
              <a:t> судебной медицины и основ права Донецкого национального медицинского университета им.М.Горького</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407987"/>
          </a:xfrm>
        </p:spPr>
        <p:txBody>
          <a:bodyPr/>
          <a:lstStyle/>
          <a:p>
            <a:pPr eaLnBrk="1" hangingPunct="1">
              <a:defRPr/>
            </a:pPr>
            <a:r>
              <a:rPr lang="ru-RU" dirty="0" smtClean="0"/>
              <a:t>.</a:t>
            </a:r>
          </a:p>
        </p:txBody>
      </p:sp>
      <p:sp>
        <p:nvSpPr>
          <p:cNvPr id="3" name="Содержимое 2"/>
          <p:cNvSpPr>
            <a:spLocks noGrp="1"/>
          </p:cNvSpPr>
          <p:nvPr>
            <p:ph idx="1"/>
          </p:nvPr>
        </p:nvSpPr>
        <p:spPr>
          <a:xfrm>
            <a:off x="457200" y="533400"/>
            <a:ext cx="8229600" cy="5597525"/>
          </a:xfrm>
        </p:spPr>
        <p:txBody>
          <a:bodyPr/>
          <a:lstStyle/>
          <a:p>
            <a:pPr eaLnBrk="1" hangingPunct="1">
              <a:defRPr/>
            </a:pPr>
            <a:r>
              <a:rPr lang="ru-RU" dirty="0" smtClean="0"/>
              <a:t>Донецкий национальный университет – первый университет в Украине, в котором начали работать юридические клиники. Первая юридическая клиника в Украине была открыта в 1996 г. на базе экономико-правового факультета Донецкого национального университета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t>Режим работы юридической клиники</a:t>
            </a:r>
          </a:p>
        </p:txBody>
      </p:sp>
      <p:sp>
        <p:nvSpPr>
          <p:cNvPr id="3" name="Содержимое 2"/>
          <p:cNvSpPr>
            <a:spLocks noGrp="1"/>
          </p:cNvSpPr>
          <p:nvPr>
            <p:ph idx="1"/>
          </p:nvPr>
        </p:nvSpPr>
        <p:spPr>
          <a:xfrm>
            <a:off x="0" y="1600200"/>
            <a:ext cx="9144000" cy="5257800"/>
          </a:xfrm>
        </p:spPr>
        <p:txBody>
          <a:bodyPr/>
          <a:lstStyle/>
          <a:p>
            <a:pPr eaLnBrk="1" hangingPunct="1">
              <a:defRPr/>
            </a:pPr>
            <a:r>
              <a:rPr lang="ru-RU" sz="2400" dirty="0" smtClean="0"/>
              <a:t>14.00 – 17.00</a:t>
            </a:r>
          </a:p>
          <a:p>
            <a:pPr eaLnBrk="1" hangingPunct="1">
              <a:defRPr/>
            </a:pPr>
            <a:r>
              <a:rPr lang="ru-RU" sz="2400" dirty="0" smtClean="0"/>
              <a:t>Понедельник, четверг – прием граждан (первый прием (первая беседа с гражданами), интервьюирование граждан, принятие их документов для консультации, оформление их заявки на консультацию); от каждой юридической клиники дежурит 1-2 студента.</a:t>
            </a:r>
          </a:p>
          <a:p>
            <a:pPr eaLnBrk="1" hangingPunct="1">
              <a:defRPr/>
            </a:pPr>
            <a:r>
              <a:rPr lang="ru-RU" sz="2400" dirty="0" smtClean="0"/>
              <a:t>Вторник, пятница – консультация граждан по текущим делам (вторая консультация, третья консультация);</a:t>
            </a:r>
          </a:p>
          <a:p>
            <a:pPr eaLnBrk="1" hangingPunct="1">
              <a:defRPr/>
            </a:pPr>
            <a:r>
              <a:rPr lang="ru-RU" sz="2400" dirty="0" smtClean="0"/>
              <a:t>Среда – общее собрание всех преподавателей и студентов юридических клиник; обсуждение новых дел; предварительная консультация преподавателей и студентов друг с другом по новому делу</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03"/>
            <a:ext cx="9144000" cy="642943"/>
          </a:xfrm>
        </p:spPr>
        <p:txBody>
          <a:bodyPr/>
          <a:lstStyle/>
          <a:p>
            <a:pPr algn="ctr" eaLnBrk="1" hangingPunct="1">
              <a:defRPr/>
            </a:pPr>
            <a:r>
              <a:rPr lang="ru-RU" sz="4000" dirty="0" smtClean="0"/>
              <a:t>Работа преподавателя юридической клиники и студентов</a:t>
            </a:r>
          </a:p>
        </p:txBody>
      </p:sp>
      <p:sp>
        <p:nvSpPr>
          <p:cNvPr id="3" name="Содержимое 2"/>
          <p:cNvSpPr>
            <a:spLocks noGrp="1"/>
          </p:cNvSpPr>
          <p:nvPr>
            <p:ph idx="1"/>
          </p:nvPr>
        </p:nvSpPr>
        <p:spPr>
          <a:xfrm>
            <a:off x="0" y="1371600"/>
            <a:ext cx="9144000" cy="5486400"/>
          </a:xfrm>
        </p:spPr>
        <p:txBody>
          <a:bodyPr/>
          <a:lstStyle/>
          <a:p>
            <a:pPr eaLnBrk="1" hangingPunct="1">
              <a:defRPr/>
            </a:pPr>
            <a:endParaRPr lang="ru-RU" sz="2300" dirty="0" smtClean="0"/>
          </a:p>
          <a:p>
            <a:pPr eaLnBrk="1" hangingPunct="1">
              <a:defRPr/>
            </a:pPr>
            <a:r>
              <a:rPr lang="ru-RU" sz="2300" dirty="0" smtClean="0"/>
              <a:t>Всего студентов в юридической клинике – 10 – 15 человек</a:t>
            </a:r>
          </a:p>
          <a:p>
            <a:pPr eaLnBrk="1" hangingPunct="1">
              <a:defRPr/>
            </a:pPr>
            <a:r>
              <a:rPr lang="ru-RU" sz="2300" dirty="0" smtClean="0"/>
              <a:t>Преподаватель встречается со студентами для обсуждения дела 2 раза в неделю (каждый студент разрабатывает свою стратегию по делу, ее обсуждают, выбирают оптимальную, студенты готовят совместно юридические документы по делу);</a:t>
            </a:r>
          </a:p>
          <a:p>
            <a:pPr eaLnBrk="1" hangingPunct="1">
              <a:defRPr/>
            </a:pPr>
            <a:r>
              <a:rPr lang="ru-RU" sz="2300" dirty="0" smtClean="0"/>
              <a:t>Студенты не получаю кредиты за работу в юридической клинике (получение кредитов не предусмотрено документами Министерства образования Украины). Они получают опыт работы с клиентом, опыт по подготовке юридических документов. После обучения в юридической клинике они как правило принимаются на работу в юридические фирмы без испытательного срока;</a:t>
            </a:r>
          </a:p>
          <a:p>
            <a:pPr eaLnBrk="1" hangingPunct="1">
              <a:defRPr/>
            </a:pPr>
            <a:r>
              <a:rPr lang="ru-RU" sz="2300" dirty="0" smtClean="0"/>
              <a:t>Юридическая помощь в клинике клиенту оказывается бесплатно.</a:t>
            </a:r>
          </a:p>
          <a:p>
            <a:pPr eaLnBrk="1" hangingPunct="1">
              <a:defRPr/>
            </a:pP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sz="3200" dirty="0" smtClean="0"/>
              <a:t>Юридические клиники Донецкого национального университета</a:t>
            </a:r>
          </a:p>
        </p:txBody>
      </p:sp>
      <p:sp>
        <p:nvSpPr>
          <p:cNvPr id="3" name="Содержимое 2"/>
          <p:cNvSpPr>
            <a:spLocks noGrp="1"/>
          </p:cNvSpPr>
          <p:nvPr>
            <p:ph idx="1"/>
          </p:nvPr>
        </p:nvSpPr>
        <p:spPr/>
        <p:txBody>
          <a:bodyPr/>
          <a:lstStyle/>
          <a:p>
            <a:pPr eaLnBrk="1" hangingPunct="1">
              <a:defRPr/>
            </a:pPr>
            <a:r>
              <a:rPr lang="ru-RU" dirty="0" smtClean="0"/>
              <a:t>Всего 23 юридических клиники, в которых работает 23 преподавателя-юриста и более 300 студентов.</a:t>
            </a:r>
          </a:p>
          <a:p>
            <a:pPr eaLnBrk="1" hangingPunct="1">
              <a:defRPr/>
            </a:pPr>
            <a:r>
              <a:rPr lang="ru-RU" dirty="0" smtClean="0"/>
              <a:t>В одной клинике работает 10-15 студентов</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20813"/>
          </a:xfrm>
        </p:spPr>
        <p:txBody>
          <a:bodyPr/>
          <a:lstStyle/>
          <a:p>
            <a:pPr algn="ctr" eaLnBrk="1" hangingPunct="1">
              <a:defRPr/>
            </a:pPr>
            <a:r>
              <a:rPr lang="ru-RU" sz="3600" dirty="0" smtClean="0"/>
              <a:t/>
            </a:r>
            <a:br>
              <a:rPr lang="ru-RU" sz="3600" dirty="0" smtClean="0"/>
            </a:br>
            <a:r>
              <a:rPr lang="ru-RU" sz="3600" dirty="0" smtClean="0"/>
              <a:t>Опыт работы юридических клиник Донецкого национального университета</a:t>
            </a:r>
          </a:p>
        </p:txBody>
      </p:sp>
      <p:sp>
        <p:nvSpPr>
          <p:cNvPr id="3" name="Содержимое 2"/>
          <p:cNvSpPr>
            <a:spLocks noGrp="1"/>
          </p:cNvSpPr>
          <p:nvPr>
            <p:ph idx="1"/>
          </p:nvPr>
        </p:nvSpPr>
        <p:spPr/>
        <p:txBody>
          <a:bodyPr/>
          <a:lstStyle/>
          <a:p>
            <a:pPr algn="ctr" eaLnBrk="1" hangingPunct="1">
              <a:defRPr/>
            </a:pPr>
            <a:r>
              <a:rPr lang="ru-RU" dirty="0" smtClean="0"/>
              <a:t>Январь 2009 – апрель 2010 года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t>Юридическая клиника</a:t>
            </a:r>
          </a:p>
        </p:txBody>
      </p:sp>
      <p:sp>
        <p:nvSpPr>
          <p:cNvPr id="3" name="Содержимое 2"/>
          <p:cNvSpPr>
            <a:spLocks noGrp="1"/>
          </p:cNvSpPr>
          <p:nvPr>
            <p:ph idx="1"/>
          </p:nvPr>
        </p:nvSpPr>
        <p:spPr/>
        <p:txBody>
          <a:bodyPr/>
          <a:lstStyle/>
          <a:p>
            <a:pPr algn="ctr" eaLnBrk="1" hangingPunct="1">
              <a:defRPr/>
            </a:pPr>
            <a:r>
              <a:rPr lang="ru-RU" dirty="0" smtClean="0"/>
              <a:t>МЕДИЦИНСКОЕ ПРАВО</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7813"/>
            <a:ext cx="8229600" cy="103187"/>
          </a:xfrm>
        </p:spPr>
        <p:txBody>
          <a:bodyPr/>
          <a:lstStyle/>
          <a:p>
            <a:pPr eaLnBrk="1" hangingPunct="1">
              <a:defRPr/>
            </a:pPr>
            <a:r>
              <a:rPr lang="ru-RU" sz="4000" dirty="0" smtClean="0"/>
              <a:t>.</a:t>
            </a:r>
          </a:p>
        </p:txBody>
      </p:sp>
      <p:sp>
        <p:nvSpPr>
          <p:cNvPr id="62467" name="Rectangle 3"/>
          <p:cNvSpPr>
            <a:spLocks noGrp="1" noChangeArrowheads="1"/>
          </p:cNvSpPr>
          <p:nvPr>
            <p:ph idx="1"/>
          </p:nvPr>
        </p:nvSpPr>
        <p:spPr>
          <a:xfrm>
            <a:off x="0" y="1143000"/>
            <a:ext cx="9144000" cy="5715000"/>
          </a:xfrm>
        </p:spPr>
        <p:txBody>
          <a:bodyPr/>
          <a:lstStyle/>
          <a:p>
            <a:pPr algn="ctr" eaLnBrk="1" hangingPunct="1">
              <a:defRPr/>
            </a:pPr>
            <a:r>
              <a:rPr lang="uk-UA" sz="3600" dirty="0" smtClean="0"/>
              <a:t>порушення медичними закладами області чинного законодавства України</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flipV="1">
            <a:off x="457200" y="0"/>
            <a:ext cx="8229600" cy="274638"/>
          </a:xfrm>
        </p:spPr>
        <p:txBody>
          <a:bodyPr/>
          <a:lstStyle/>
          <a:p>
            <a:pPr eaLnBrk="1" hangingPunct="1">
              <a:defRPr/>
            </a:pPr>
            <a:r>
              <a:rPr lang="ru-RU" sz="4000" smtClean="0"/>
              <a:t>.</a:t>
            </a:r>
          </a:p>
        </p:txBody>
      </p:sp>
      <p:sp>
        <p:nvSpPr>
          <p:cNvPr id="13315" name="Rectangle 3"/>
          <p:cNvSpPr>
            <a:spLocks noGrp="1" noRot="1" noChangeArrowheads="1"/>
          </p:cNvSpPr>
          <p:nvPr>
            <p:ph type="body" idx="1"/>
          </p:nvPr>
        </p:nvSpPr>
        <p:spPr>
          <a:xfrm>
            <a:off x="0" y="228600"/>
            <a:ext cx="9144000" cy="6629400"/>
          </a:xfrm>
        </p:spPr>
        <p:txBody>
          <a:bodyPr/>
          <a:lstStyle/>
          <a:p>
            <a:pPr eaLnBrk="1" hangingPunct="1">
              <a:lnSpc>
                <a:spcPct val="90000"/>
              </a:lnSpc>
              <a:defRPr/>
            </a:pPr>
            <a:r>
              <a:rPr lang="ru-RU" sz="2500" b="1" dirty="0" smtClean="0"/>
              <a:t>1. </a:t>
            </a:r>
            <a:r>
              <a:rPr lang="ru-RU" sz="2500" b="1" dirty="0" err="1" smtClean="0"/>
              <a:t>Відмова</a:t>
            </a:r>
            <a:r>
              <a:rPr lang="ru-RU" sz="2500" b="1" dirty="0" smtClean="0"/>
              <a:t> </a:t>
            </a:r>
            <a:r>
              <a:rPr lang="ru-RU" sz="2500" b="1" dirty="0" err="1" smtClean="0"/>
              <a:t>хворим</a:t>
            </a:r>
            <a:r>
              <a:rPr lang="ru-RU" sz="2500" b="1" dirty="0" smtClean="0"/>
              <a:t> на В</a:t>
            </a:r>
            <a:r>
              <a:rPr lang="uk-UA" sz="2500" b="1" dirty="0" smtClean="0"/>
              <a:t>ІЛ/СНІД </a:t>
            </a:r>
            <a:r>
              <a:rPr lang="ru-RU" sz="2500" b="1" dirty="0" smtClean="0"/>
              <a:t>на </a:t>
            </a:r>
            <a:r>
              <a:rPr lang="ru-RU" sz="2500" b="1" dirty="0" err="1" smtClean="0"/>
              <a:t>безоплатний</a:t>
            </a:r>
            <a:r>
              <a:rPr lang="ru-RU" sz="2500" b="1" dirty="0" smtClean="0"/>
              <a:t> </a:t>
            </a:r>
            <a:r>
              <a:rPr lang="ru-RU" sz="2500" b="1" dirty="0" err="1" smtClean="0"/>
              <a:t>відпуск</a:t>
            </a:r>
            <a:r>
              <a:rPr lang="ru-RU" sz="2500" b="1" dirty="0" smtClean="0"/>
              <a:t> </a:t>
            </a:r>
            <a:r>
              <a:rPr lang="ru-RU" sz="2500" b="1" dirty="0" err="1" smtClean="0"/>
              <a:t>лікарських</a:t>
            </a:r>
            <a:r>
              <a:rPr lang="ru-RU" sz="2500" b="1" dirty="0" smtClean="0"/>
              <a:t> </a:t>
            </a:r>
            <a:r>
              <a:rPr lang="ru-RU" sz="2500" b="1" dirty="0" err="1" smtClean="0"/>
              <a:t>засобів</a:t>
            </a:r>
            <a:r>
              <a:rPr lang="ru-RU" sz="2500" b="1" u="sng" dirty="0" smtClean="0"/>
              <a:t> </a:t>
            </a:r>
            <a:r>
              <a:rPr lang="ru-RU" sz="2500" b="1" dirty="0" smtClean="0"/>
              <a:t>за </a:t>
            </a:r>
            <a:r>
              <a:rPr lang="ru-RU" sz="2500" b="1" dirty="0" err="1" smtClean="0"/>
              <a:t>наявності</a:t>
            </a:r>
            <a:r>
              <a:rPr lang="ru-RU" sz="2500" b="1" dirty="0" smtClean="0"/>
              <a:t> в них </a:t>
            </a:r>
            <a:r>
              <a:rPr lang="ru-RU" sz="2500" b="1" dirty="0" err="1" smtClean="0"/>
              <a:t>будь-яких</a:t>
            </a:r>
            <a:r>
              <a:rPr lang="ru-RU" sz="2500" b="1" u="sng" dirty="0" smtClean="0"/>
              <a:t> </a:t>
            </a:r>
            <a:r>
              <a:rPr lang="ru-RU" sz="2500" b="1" u="sng" dirty="0" err="1" smtClean="0"/>
              <a:t>інших</a:t>
            </a:r>
            <a:r>
              <a:rPr lang="ru-RU" sz="2500" b="1" u="sng" dirty="0" smtClean="0"/>
              <a:t> </a:t>
            </a:r>
            <a:r>
              <a:rPr lang="ru-RU" sz="2500" b="1" u="sng" dirty="0" err="1" smtClean="0"/>
              <a:t>захворювань</a:t>
            </a:r>
            <a:r>
              <a:rPr lang="ru-RU" sz="2500" b="1" dirty="0" smtClean="0"/>
              <a:t> </a:t>
            </a:r>
          </a:p>
          <a:p>
            <a:pPr eaLnBrk="1" hangingPunct="1">
              <a:lnSpc>
                <a:spcPct val="90000"/>
              </a:lnSpc>
              <a:defRPr/>
            </a:pPr>
            <a:r>
              <a:rPr lang="ru-RU" sz="2500" dirty="0" smtClean="0"/>
              <a:t>(</a:t>
            </a:r>
            <a:r>
              <a:rPr lang="ru-RU" sz="2500" dirty="0" err="1" smtClean="0"/>
              <a:t>Відповідно</a:t>
            </a:r>
            <a:r>
              <a:rPr lang="ru-RU" sz="2500" dirty="0" smtClean="0"/>
              <a:t> </a:t>
            </a:r>
            <a:r>
              <a:rPr lang="uk-UA" sz="2400" dirty="0" smtClean="0"/>
              <a:t>Постанови Кабінету Міністрів України </a:t>
            </a:r>
            <a:r>
              <a:rPr lang="uk-UA" sz="2400" dirty="0" err="1" smtClean="0"/>
              <a:t>„Про</a:t>
            </a:r>
            <a:r>
              <a:rPr lang="uk-UA" sz="2400" dirty="0" smtClean="0"/>
              <a:t> впорядкування безоплатного та пільгового відпуску лікарських засобів за рецептами лікарів у разі амбулаторного лікування окремих груп населення за певними категоріями </a:t>
            </a:r>
            <a:r>
              <a:rPr lang="uk-UA" sz="2400" dirty="0" err="1" smtClean="0"/>
              <a:t>захворювання“</a:t>
            </a:r>
            <a:r>
              <a:rPr lang="uk-UA" sz="2400" dirty="0" smtClean="0"/>
              <a:t> від 17.08.1998 року </a:t>
            </a:r>
            <a:r>
              <a:rPr lang="ru-RU" sz="2500" dirty="0" err="1" smtClean="0"/>
              <a:t>хворі</a:t>
            </a:r>
            <a:r>
              <a:rPr lang="ru-RU" sz="2500" dirty="0" smtClean="0"/>
              <a:t> на </a:t>
            </a:r>
            <a:r>
              <a:rPr lang="ru-RU" sz="2500" u="sng" dirty="0" smtClean="0"/>
              <a:t>СНІД та </a:t>
            </a:r>
            <a:r>
              <a:rPr lang="ru-RU" sz="2500" u="sng" dirty="0" err="1" smtClean="0"/>
              <a:t>ВІЛ-інфіковані</a:t>
            </a:r>
            <a:r>
              <a:rPr lang="ru-RU" sz="2500" u="sng" dirty="0" smtClean="0"/>
              <a:t> </a:t>
            </a:r>
            <a:r>
              <a:rPr lang="ru-RU" sz="2500" u="sng" dirty="0" err="1" smtClean="0"/>
              <a:t>незалежно</a:t>
            </a:r>
            <a:r>
              <a:rPr lang="ru-RU" sz="2500" u="sng" dirty="0" smtClean="0"/>
              <a:t> </a:t>
            </a:r>
            <a:r>
              <a:rPr lang="ru-RU" sz="2500" u="sng" dirty="0" err="1" smtClean="0"/>
              <a:t>від</a:t>
            </a:r>
            <a:r>
              <a:rPr lang="ru-RU" sz="2500" u="sng" dirty="0" smtClean="0"/>
              <a:t> основного </a:t>
            </a:r>
            <a:r>
              <a:rPr lang="ru-RU" sz="2500" u="sng" dirty="0" err="1" smtClean="0"/>
              <a:t>захворювання</a:t>
            </a:r>
            <a:r>
              <a:rPr lang="ru-RU" sz="2500" u="sng" dirty="0" smtClean="0"/>
              <a:t> </a:t>
            </a:r>
            <a:r>
              <a:rPr lang="ru-RU" sz="2500" u="sng" dirty="0" err="1" smtClean="0"/>
              <a:t>мають</a:t>
            </a:r>
            <a:r>
              <a:rPr lang="ru-RU" sz="2500" u="sng" dirty="0" smtClean="0"/>
              <a:t> право на </a:t>
            </a:r>
            <a:r>
              <a:rPr lang="ru-RU" sz="2500" u="sng" dirty="0" err="1" smtClean="0"/>
              <a:t>безоплатний</a:t>
            </a:r>
            <a:r>
              <a:rPr lang="ru-RU" sz="2500" u="sng" dirty="0" smtClean="0"/>
              <a:t> </a:t>
            </a:r>
            <a:r>
              <a:rPr lang="ru-RU" sz="2500" u="sng" dirty="0" err="1" smtClean="0"/>
              <a:t>відпуск</a:t>
            </a:r>
            <a:r>
              <a:rPr lang="ru-RU" sz="2500" u="sng" dirty="0" smtClean="0"/>
              <a:t> </a:t>
            </a:r>
            <a:r>
              <a:rPr lang="ru-RU" sz="2500" u="sng" dirty="0" err="1" smtClean="0"/>
              <a:t>лікарських</a:t>
            </a:r>
            <a:r>
              <a:rPr lang="ru-RU" sz="2500" u="sng" dirty="0" smtClean="0"/>
              <a:t> </a:t>
            </a:r>
            <a:r>
              <a:rPr lang="ru-RU" sz="2500" u="sng" dirty="0" err="1" smtClean="0"/>
              <a:t>засобів</a:t>
            </a:r>
            <a:r>
              <a:rPr lang="ru-RU" sz="2500" u="sng" dirty="0" smtClean="0"/>
              <a:t> за </a:t>
            </a:r>
            <a:r>
              <a:rPr lang="ru-RU" sz="2500" u="sng" dirty="0" err="1" smtClean="0"/>
              <a:t>наявності</a:t>
            </a:r>
            <a:r>
              <a:rPr lang="ru-RU" sz="2500" u="sng" dirty="0" smtClean="0"/>
              <a:t> в них </a:t>
            </a:r>
            <a:r>
              <a:rPr lang="ru-RU" sz="2500" u="sng" dirty="0" err="1" smtClean="0"/>
              <a:t>будь-яких</a:t>
            </a:r>
            <a:r>
              <a:rPr lang="ru-RU" sz="2500" u="sng" dirty="0" smtClean="0"/>
              <a:t> </a:t>
            </a:r>
            <a:r>
              <a:rPr lang="ru-RU" sz="2500" u="sng" dirty="0" err="1" smtClean="0"/>
              <a:t>інших</a:t>
            </a:r>
            <a:r>
              <a:rPr lang="ru-RU" sz="2500" u="sng" dirty="0" smtClean="0"/>
              <a:t> </a:t>
            </a:r>
            <a:r>
              <a:rPr lang="ru-RU" sz="2500" u="sng" dirty="0" err="1" smtClean="0"/>
              <a:t>захворювань</a:t>
            </a:r>
            <a:r>
              <a:rPr lang="ru-RU" sz="2500" u="sng" dirty="0" smtClean="0"/>
              <a:t>);</a:t>
            </a:r>
          </a:p>
          <a:p>
            <a:pPr eaLnBrk="1" hangingPunct="1">
              <a:lnSpc>
                <a:spcPct val="90000"/>
              </a:lnSpc>
              <a:defRPr/>
            </a:pPr>
            <a:r>
              <a:rPr lang="uk-UA" sz="2500" u="sng" dirty="0" smtClean="0"/>
              <a:t>ЮРИДИЧЕСКОЙ КЛИНИКОЙ ПО МЕДИЦИНСКОМУ ПРАВУ ПОДГОТОВЛЕНЫ ЖАЛОБЫ В ПРОКУРАТУРУ. ПРАВА ОБРАТИВШИХСЯ В ЮРИДИЧЕСКУЮ КЛИНИКУ ВИЧ-ИНФИЦИРОВАННЫХ БЫЛИ ВОССТАНОВЛЕНЫ.</a:t>
            </a:r>
            <a:endParaRPr lang="ru-RU" sz="2500" u="sng" dirty="0" smtClean="0"/>
          </a:p>
          <a:p>
            <a:pPr eaLnBrk="1" hangingPunct="1">
              <a:lnSpc>
                <a:spcPct val="90000"/>
              </a:lnSpc>
              <a:defRPr/>
            </a:pPr>
            <a:endParaRPr lang="ru-RU" sz="2500"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flipV="1">
            <a:off x="457200" y="0"/>
            <a:ext cx="8229600" cy="274638"/>
          </a:xfrm>
        </p:spPr>
        <p:txBody>
          <a:bodyPr/>
          <a:lstStyle/>
          <a:p>
            <a:pPr eaLnBrk="1" hangingPunct="1"/>
            <a:r>
              <a:rPr lang="uk-UA" sz="4000" smtClean="0"/>
              <a:t>.</a:t>
            </a:r>
            <a:endParaRPr lang="ru-RU" sz="4000" smtClean="0"/>
          </a:p>
        </p:txBody>
      </p:sp>
      <p:sp>
        <p:nvSpPr>
          <p:cNvPr id="25603" name="Rectangle 3"/>
          <p:cNvSpPr>
            <a:spLocks noGrp="1" noChangeArrowheads="1"/>
          </p:cNvSpPr>
          <p:nvPr>
            <p:ph idx="1"/>
          </p:nvPr>
        </p:nvSpPr>
        <p:spPr>
          <a:xfrm>
            <a:off x="0" y="304800"/>
            <a:ext cx="9144000" cy="6553200"/>
          </a:xfrm>
        </p:spPr>
        <p:txBody>
          <a:bodyPr/>
          <a:lstStyle/>
          <a:p>
            <a:pPr eaLnBrk="1" hangingPunct="1">
              <a:lnSpc>
                <a:spcPct val="80000"/>
              </a:lnSpc>
            </a:pPr>
            <a:r>
              <a:rPr lang="uk-UA" sz="2400" dirty="0" smtClean="0"/>
              <a:t>2) неповнолітній П. хворіє з дитинства на епілепсію. Згідно медичного висновку № ХХ від ХХ.ХХ.ХХХХ року є інвалідом, взятий на облік в обласній психоневрологічній лікарні, де знаходився під наглядом лікарів. Згідно Постанови Кабінету Міністрів України від 17.08.1998 року № 130</a:t>
            </a:r>
            <a:r>
              <a:rPr lang="ru-RU" sz="2400" dirty="0" smtClean="0"/>
              <a:t> </a:t>
            </a:r>
            <a:r>
              <a:rPr lang="uk-UA" sz="2400" dirty="0" smtClean="0"/>
              <a:t>має право на щомісячне пільгове забезпечення </a:t>
            </a:r>
            <a:r>
              <a:rPr lang="uk-UA" sz="2400" dirty="0" err="1" smtClean="0"/>
              <a:t>протисудомними</a:t>
            </a:r>
            <a:r>
              <a:rPr lang="uk-UA" sz="2400" dirty="0" smtClean="0"/>
              <a:t> ліками. Розподіл ліків, закуплених за рахунок централізованого фонду управлінням охорони здоров'я Д. облдержадміністрації для хворих, що отримують </a:t>
            </a:r>
            <a:r>
              <a:rPr lang="uk-UA" sz="2400" dirty="0" err="1" smtClean="0"/>
              <a:t>протисудомну</a:t>
            </a:r>
            <a:r>
              <a:rPr lang="uk-UA" sz="2400" dirty="0" smtClean="0"/>
              <a:t> терапію в амбулаторних умовах, здійснюється згідно </a:t>
            </a:r>
            <a:r>
              <a:rPr lang="uk-UA" sz="2400" u="sng" dirty="0" smtClean="0"/>
              <a:t>списків, наданих лікувально-профілактичними закладами області.</a:t>
            </a:r>
            <a:r>
              <a:rPr lang="uk-UA" sz="2400" dirty="0" smtClean="0"/>
              <a:t> В 2008 році хворий П. не був включений обласною лікарнею в список хворих по м. Д. ЮРКЛІНІКОЮ ПІДГОТОВЛЕНО  звернення його матері до управління охорони здоров'я </a:t>
            </a:r>
            <a:r>
              <a:rPr lang="uk-UA" sz="2400" dirty="0" err="1" smtClean="0"/>
              <a:t>Д.облдержадміністрації</a:t>
            </a:r>
            <a:r>
              <a:rPr lang="uk-UA" sz="2400" dirty="0" smtClean="0"/>
              <a:t>. Відповідним наказом начальника управління охорони здоров’я облдержадміністрації його було включено до списку. Начальнику міського управління охорони здоров'я наказано організувати отримання і видачу препарату персонально хворому П.</a:t>
            </a:r>
            <a:r>
              <a:rPr lang="ru-RU" sz="2400" dirty="0" smtClean="0"/>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flipV="1">
            <a:off x="457200" y="0"/>
            <a:ext cx="8229600" cy="274638"/>
          </a:xfrm>
        </p:spPr>
        <p:txBody>
          <a:bodyPr/>
          <a:lstStyle/>
          <a:p>
            <a:pPr eaLnBrk="1" hangingPunct="1"/>
            <a:r>
              <a:rPr lang="uk-UA" sz="4000" smtClean="0"/>
              <a:t>.</a:t>
            </a:r>
            <a:endParaRPr lang="ru-RU" sz="4000" smtClean="0"/>
          </a:p>
        </p:txBody>
      </p:sp>
      <p:sp>
        <p:nvSpPr>
          <p:cNvPr id="26627" name="Rectangle 3"/>
          <p:cNvSpPr>
            <a:spLocks noGrp="1" noChangeArrowheads="1"/>
          </p:cNvSpPr>
          <p:nvPr>
            <p:ph idx="1"/>
          </p:nvPr>
        </p:nvSpPr>
        <p:spPr>
          <a:xfrm>
            <a:off x="0" y="228600"/>
            <a:ext cx="9144000" cy="6629400"/>
          </a:xfrm>
        </p:spPr>
        <p:txBody>
          <a:bodyPr/>
          <a:lstStyle/>
          <a:p>
            <a:pPr eaLnBrk="1" hangingPunct="1"/>
            <a:r>
              <a:rPr lang="uk-UA" sz="2600" smtClean="0"/>
              <a:t>Постановою Кабінету Міністрів України від 17.08.1998 року № 1303 „Про впорядкування безоплатного та пільгового відпуску лікарських засобів за рецептами лікарів“ передбачено відпуск безкоштовних протисудомних ліків хворим на епілепсію. Безкоштовні рецепти хворому П. виписувались, однак мати купувала ліки також за свої кошти, що підтверджується наданим нею товарними чеками, оскільки її син </a:t>
            </a:r>
            <a:r>
              <a:rPr lang="uk-UA" sz="2600" u="sng" smtClean="0"/>
              <a:t>не був повністю забезпечений безкоштовними ліками в об'ємі, встановленому лікарями і необхідними для подальшого його лікування</a:t>
            </a:r>
            <a:r>
              <a:rPr lang="uk-UA" sz="2600" smtClean="0"/>
              <a:t>.</a:t>
            </a:r>
            <a:r>
              <a:rPr lang="ru-RU" sz="2600" smtClean="0"/>
              <a:t> Крім того, незабаром </a:t>
            </a:r>
            <a:r>
              <a:rPr lang="uk-UA" sz="2600" u="sng" smtClean="0"/>
              <a:t>обласною психоневрологічною лікарнею хворого П. було знято з обліку.</a:t>
            </a:r>
            <a:r>
              <a:rPr lang="ru-RU" sz="2600" smtClean="0"/>
              <a:t> </a:t>
            </a:r>
            <a:r>
              <a:rPr lang="uk-UA" sz="2600" smtClean="0"/>
              <a:t> ЮРИДИЧНОЮ КЛІНІКОЮ ПІДГОТОВЛЕНО ПОЗОВНУ ЗАЯВУ ДО СУДУ. ПОЗОВ БУЛО ЗАДОВОЛЕНО (СПРАВА ВИГРАНА ЮРКЛІНІКОЮ).</a:t>
            </a:r>
            <a:endParaRPr lang="ru-RU" sz="2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7813"/>
            <a:ext cx="9144000" cy="2617787"/>
          </a:xfrm>
        </p:spPr>
        <p:txBody>
          <a:bodyPr/>
          <a:lstStyle/>
          <a:p>
            <a:pPr algn="ctr" eaLnBrk="1" hangingPunct="1">
              <a:defRPr/>
            </a:pPr>
            <a:r>
              <a:rPr lang="ru-RU" dirty="0" smtClean="0"/>
              <a:t>Донецкий национальный университет</a:t>
            </a:r>
            <a:br>
              <a:rPr lang="ru-RU" dirty="0" smtClean="0"/>
            </a:br>
            <a:r>
              <a:rPr lang="ru-RU" dirty="0" smtClean="0"/>
              <a:t>экономико-правовой факультет</a:t>
            </a:r>
          </a:p>
        </p:txBody>
      </p:sp>
      <p:sp>
        <p:nvSpPr>
          <p:cNvPr id="3" name="Содержимое 2"/>
          <p:cNvSpPr>
            <a:spLocks noGrp="1"/>
          </p:cNvSpPr>
          <p:nvPr>
            <p:ph idx="1"/>
          </p:nvPr>
        </p:nvSpPr>
        <p:spPr>
          <a:xfrm>
            <a:off x="457200" y="2895600"/>
            <a:ext cx="8229600" cy="3962400"/>
          </a:xfrm>
        </p:spPr>
        <p:txBody>
          <a:bodyPr/>
          <a:lstStyle/>
          <a:p>
            <a:pPr eaLnBrk="1" hangingPunct="1">
              <a:defRPr/>
            </a:pPr>
            <a:r>
              <a:rPr lang="ru-RU" dirty="0" smtClean="0"/>
              <a:t>Администрация</a:t>
            </a:r>
          </a:p>
          <a:p>
            <a:pPr eaLnBrk="1" hangingPunct="1">
              <a:defRPr/>
            </a:pPr>
            <a:r>
              <a:rPr lang="ru-RU" dirty="0" smtClean="0"/>
              <a:t>Кафедры</a:t>
            </a:r>
          </a:p>
          <a:p>
            <a:pPr eaLnBrk="1" hangingPunct="1">
              <a:defRPr/>
            </a:pPr>
            <a:r>
              <a:rPr lang="ru-RU" u="sng" dirty="0" smtClean="0"/>
              <a:t>Структурные подразделения: </a:t>
            </a:r>
            <a:r>
              <a:rPr lang="ru-RU" b="1" i="1" u="sng" dirty="0" smtClean="0"/>
              <a:t>Центр практического обучения</a:t>
            </a:r>
            <a:r>
              <a:rPr lang="ru-RU" b="1" i="1" dirty="0" smtClean="0"/>
              <a:t>;</a:t>
            </a:r>
            <a:r>
              <a:rPr lang="ru-RU" dirty="0" smtClean="0"/>
              <a:t> Центр Международного и Европейского права</a:t>
            </a:r>
          </a:p>
          <a:p>
            <a:pPr eaLnBrk="1" hangingPunct="1">
              <a:defRPr/>
            </a:pPr>
            <a:r>
              <a:rPr lang="ru-RU" dirty="0" smtClean="0"/>
              <a:t>Ученый совет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4638"/>
            <a:ext cx="9144000" cy="258762"/>
          </a:xfrm>
        </p:spPr>
        <p:txBody>
          <a:bodyPr/>
          <a:lstStyle/>
          <a:p>
            <a:pPr eaLnBrk="1" hangingPunct="1">
              <a:defRPr/>
            </a:pPr>
            <a:r>
              <a:rPr lang="uk-UA" sz="3200" dirty="0" smtClean="0"/>
              <a:t>.</a:t>
            </a:r>
            <a:endParaRPr lang="ru-RU" sz="4000" dirty="0" smtClean="0"/>
          </a:p>
        </p:txBody>
      </p:sp>
      <p:sp>
        <p:nvSpPr>
          <p:cNvPr id="6147" name="Rectangle 3"/>
          <p:cNvSpPr>
            <a:spLocks noGrp="1" noChangeArrowheads="1"/>
          </p:cNvSpPr>
          <p:nvPr>
            <p:ph idx="1"/>
          </p:nvPr>
        </p:nvSpPr>
        <p:spPr>
          <a:xfrm>
            <a:off x="0" y="228600"/>
            <a:ext cx="9144000" cy="6629400"/>
          </a:xfrm>
        </p:spPr>
        <p:txBody>
          <a:bodyPr/>
          <a:lstStyle/>
          <a:p>
            <a:pPr algn="just" eaLnBrk="1" hangingPunct="1">
              <a:defRPr/>
            </a:pPr>
            <a:r>
              <a:rPr lang="uk-UA" dirty="0" smtClean="0"/>
              <a:t>3. В порушення ст. 5 Закону України </a:t>
            </a:r>
            <a:r>
              <a:rPr lang="uk-UA" dirty="0" err="1" smtClean="0"/>
              <a:t>’’Про</a:t>
            </a:r>
            <a:r>
              <a:rPr lang="uk-UA" dirty="0" smtClean="0"/>
              <a:t> благодійництво та благодійні </a:t>
            </a:r>
            <a:r>
              <a:rPr lang="uk-UA" dirty="0" err="1" smtClean="0"/>
              <a:t>організації’’</a:t>
            </a:r>
            <a:r>
              <a:rPr lang="uk-UA" dirty="0" smtClean="0"/>
              <a:t>, </a:t>
            </a:r>
            <a:r>
              <a:rPr lang="uk-UA" u="sng" dirty="0" smtClean="0"/>
              <a:t>засновником благодійного фонду, створеного для фінансування надання населенню медичної допомоги,</a:t>
            </a:r>
            <a:r>
              <a:rPr lang="uk-UA" dirty="0" smtClean="0"/>
              <a:t> який діє при Х. центральній районній лікарні, </a:t>
            </a:r>
            <a:r>
              <a:rPr lang="uk-UA" u="sng" dirty="0" smtClean="0"/>
              <a:t>стала сама лікарня</a:t>
            </a:r>
            <a:r>
              <a:rPr lang="uk-UA" dirty="0" smtClean="0"/>
              <a:t>. Діяльність фонду здійснюється також </a:t>
            </a:r>
            <a:r>
              <a:rPr lang="uk-UA" u="sng" dirty="0" smtClean="0"/>
              <a:t>без відповідної державної реєстрації</a:t>
            </a:r>
            <a:r>
              <a:rPr lang="uk-UA" dirty="0" smtClean="0"/>
              <a:t>. </a:t>
            </a:r>
            <a:r>
              <a:rPr lang="uk-UA" sz="2800" dirty="0" smtClean="0"/>
              <a:t>ЮРИДИЧНОЮ КЛІНІКОЮ ПІДГОТОВЛЕНО СКАРГУ ДО ПРОКУРАТУРИ</a:t>
            </a:r>
            <a:r>
              <a:rPr lang="uk-UA" dirty="0" smtClean="0"/>
              <a:t>. На вказане порушення прокурором Х. району внесено протест, який задоволено. </a:t>
            </a:r>
            <a:endParaRPr lang="ru-RU"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14282" y="285728"/>
            <a:ext cx="8631268" cy="6357982"/>
          </a:xfrm>
        </p:spPr>
        <p:txBody>
          <a:bodyPr/>
          <a:lstStyle/>
          <a:p>
            <a:pPr algn="just"/>
            <a:r>
              <a:rPr lang="ru-RU" dirty="0" smtClean="0"/>
              <a:t>4. </a:t>
            </a:r>
            <a:r>
              <a:rPr lang="ru-RU" b="1" u="sng" dirty="0" err="1" smtClean="0">
                <a:effectLst>
                  <a:outerShdw blurRad="38100" dist="38100" dir="2700000" algn="tl">
                    <a:srgbClr val="000000">
                      <a:alpha val="43137"/>
                    </a:srgbClr>
                  </a:outerShdw>
                </a:effectLst>
              </a:rPr>
              <a:t>Відшкодування</a:t>
            </a:r>
            <a:r>
              <a:rPr lang="ru-RU" b="1" u="sng" dirty="0" smtClean="0">
                <a:effectLst>
                  <a:outerShdw blurRad="38100" dist="38100" dir="2700000" algn="tl">
                    <a:srgbClr val="000000">
                      <a:alpha val="43137"/>
                    </a:srgbClr>
                  </a:outerShdw>
                </a:effectLst>
              </a:rPr>
              <a:t>   </a:t>
            </a:r>
            <a:r>
              <a:rPr lang="ru-RU" b="1" u="sng" dirty="0" err="1" smtClean="0">
                <a:effectLst>
                  <a:outerShdw blurRad="38100" dist="38100" dir="2700000" algn="tl">
                    <a:srgbClr val="000000">
                      <a:alpha val="43137"/>
                    </a:srgbClr>
                  </a:outerShdw>
                </a:effectLst>
              </a:rPr>
              <a:t>витрат</a:t>
            </a:r>
            <a:r>
              <a:rPr lang="ru-RU" b="1" u="sng" dirty="0" smtClean="0">
                <a:effectLst>
                  <a:outerShdw blurRad="38100" dist="38100" dir="2700000" algn="tl">
                    <a:srgbClr val="000000">
                      <a:alpha val="43137"/>
                    </a:srgbClr>
                  </a:outerShdw>
                </a:effectLst>
              </a:rPr>
              <a:t>, на </a:t>
            </a:r>
            <a:r>
              <a:rPr lang="ru-RU" b="1" u="sng" dirty="0" err="1" smtClean="0">
                <a:effectLst>
                  <a:outerShdw blurRad="38100" dist="38100" dir="2700000" algn="tl">
                    <a:srgbClr val="000000">
                      <a:alpha val="43137"/>
                    </a:srgbClr>
                  </a:outerShdw>
                </a:effectLst>
              </a:rPr>
              <a:t>стаціонарне</a:t>
            </a:r>
            <a:r>
              <a:rPr lang="ru-RU" b="1" u="sng" dirty="0" smtClean="0">
                <a:effectLst>
                  <a:outerShdw blurRad="38100" dist="38100" dir="2700000" algn="tl">
                    <a:srgbClr val="000000">
                      <a:alpha val="43137"/>
                    </a:srgbClr>
                  </a:outerShdw>
                </a:effectLst>
              </a:rPr>
              <a:t> </a:t>
            </a:r>
            <a:r>
              <a:rPr lang="ru-RU" b="1" u="sng" dirty="0" err="1" smtClean="0">
                <a:effectLst>
                  <a:outerShdw blurRad="38100" dist="38100" dir="2700000" algn="tl">
                    <a:srgbClr val="000000">
                      <a:alpha val="43137"/>
                    </a:srgbClr>
                  </a:outerShdw>
                </a:effectLst>
              </a:rPr>
              <a:t>лікування</a:t>
            </a:r>
            <a:r>
              <a:rPr lang="ru-RU" b="1" u="sng" dirty="0" smtClean="0">
                <a:effectLst>
                  <a:outerShdw blurRad="38100" dist="38100" dir="2700000" algn="tl">
                    <a:srgbClr val="000000">
                      <a:alpha val="43137"/>
                    </a:srgbClr>
                  </a:outerShdw>
                </a:effectLst>
              </a:rPr>
              <a:t> особи яка  </a:t>
            </a:r>
            <a:r>
              <a:rPr lang="ru-RU" b="1" u="sng" dirty="0" err="1" smtClean="0">
                <a:effectLst>
                  <a:outerShdw blurRad="38100" dist="38100" dir="2700000" algn="tl">
                    <a:srgbClr val="000000">
                      <a:alpha val="43137"/>
                    </a:srgbClr>
                  </a:outerShdw>
                </a:effectLst>
              </a:rPr>
              <a:t>потерпіла</a:t>
            </a:r>
            <a:r>
              <a:rPr lang="ru-RU" b="1" u="sng" dirty="0" smtClean="0">
                <a:effectLst>
                  <a:outerShdw blurRad="38100" dist="38100" dir="2700000" algn="tl">
                    <a:srgbClr val="000000">
                      <a:alpha val="43137"/>
                    </a:srgbClr>
                  </a:outerShdw>
                </a:effectLst>
              </a:rPr>
              <a:t>  </a:t>
            </a:r>
            <a:r>
              <a:rPr lang="ru-RU" b="1" u="sng" dirty="0" err="1" smtClean="0">
                <a:effectLst>
                  <a:outerShdw blurRad="38100" dist="38100" dir="2700000" algn="tl">
                    <a:srgbClr val="000000">
                      <a:alpha val="43137"/>
                    </a:srgbClr>
                  </a:outerShdw>
                </a:effectLst>
              </a:rPr>
              <a:t>від</a:t>
            </a:r>
            <a:r>
              <a:rPr lang="ru-RU" b="1" u="sng" dirty="0" smtClean="0">
                <a:effectLst>
                  <a:outerShdw blurRad="38100" dist="38100" dir="2700000" algn="tl">
                    <a:srgbClr val="000000">
                      <a:alpha val="43137"/>
                    </a:srgbClr>
                  </a:outerShdw>
                </a:effectLst>
              </a:rPr>
              <a:t>  </a:t>
            </a:r>
            <a:r>
              <a:rPr lang="ru-RU" b="1" u="sng" dirty="0" err="1" smtClean="0">
                <a:effectLst>
                  <a:outerShdw blurRad="38100" dist="38100" dir="2700000" algn="tl">
                    <a:srgbClr val="000000">
                      <a:alpha val="43137"/>
                    </a:srgbClr>
                  </a:outerShdw>
                </a:effectLst>
              </a:rPr>
              <a:t>злочину</a:t>
            </a:r>
            <a:r>
              <a:rPr lang="ru-RU" b="1" u="sng" dirty="0" smtClean="0">
                <a:effectLst>
                  <a:outerShdw blurRad="38100" dist="38100" dir="2700000" algn="tl">
                    <a:srgbClr val="000000">
                      <a:alpha val="43137"/>
                    </a:srgbClr>
                  </a:outerShdw>
                </a:effectLst>
              </a:rPr>
              <a:t>.</a:t>
            </a:r>
          </a:p>
          <a:p>
            <a:pPr algn="just">
              <a:buNone/>
            </a:pPr>
            <a:r>
              <a:rPr lang="ru-RU" dirty="0" smtClean="0"/>
              <a:t>На </a:t>
            </a:r>
            <a:r>
              <a:rPr lang="ru-RU" dirty="0" err="1" smtClean="0"/>
              <a:t>підставі</a:t>
            </a:r>
            <a:r>
              <a:rPr lang="ru-RU" dirty="0" smtClean="0"/>
              <a:t> ст.22 ,1166 ЦК </a:t>
            </a:r>
            <a:r>
              <a:rPr lang="ru-RU" dirty="0" err="1" smtClean="0"/>
              <a:t>України</a:t>
            </a:r>
            <a:r>
              <a:rPr lang="ru-RU" dirty="0" smtClean="0"/>
              <a:t>, ст. 93-1 КПК </a:t>
            </a:r>
            <a:r>
              <a:rPr lang="ru-RU" dirty="0" err="1" smtClean="0"/>
              <a:t>України</a:t>
            </a:r>
            <a:r>
              <a:rPr lang="ru-RU" dirty="0" smtClean="0"/>
              <a:t> </a:t>
            </a:r>
            <a:r>
              <a:rPr lang="ru-RU" dirty="0" err="1" smtClean="0"/>
              <a:t>особі</a:t>
            </a:r>
            <a:r>
              <a:rPr lang="ru-RU" dirty="0" smtClean="0"/>
              <a:t>, яка </a:t>
            </a:r>
            <a:r>
              <a:rPr lang="ru-RU" dirty="0" err="1" smtClean="0"/>
              <a:t>потерпіла</a:t>
            </a:r>
            <a:r>
              <a:rPr lang="ru-RU" dirty="0" smtClean="0"/>
              <a:t> </a:t>
            </a:r>
            <a:r>
              <a:rPr lang="ru-RU" dirty="0" err="1" smtClean="0"/>
              <a:t>від</a:t>
            </a:r>
            <a:r>
              <a:rPr lang="ru-RU" dirty="0" smtClean="0"/>
              <a:t> </a:t>
            </a:r>
            <a:r>
              <a:rPr lang="ru-RU" dirty="0" err="1" smtClean="0"/>
              <a:t>злочину</a:t>
            </a:r>
            <a:r>
              <a:rPr lang="ru-RU" dirty="0" smtClean="0"/>
              <a:t> </a:t>
            </a:r>
            <a:r>
              <a:rPr lang="ru-RU" dirty="0" err="1" smtClean="0"/>
              <a:t>гарнтується</a:t>
            </a:r>
            <a:r>
              <a:rPr lang="ru-RU" dirty="0" smtClean="0"/>
              <a:t> </a:t>
            </a:r>
            <a:r>
              <a:rPr lang="ru-RU" dirty="0" err="1" smtClean="0"/>
              <a:t>компенсація</a:t>
            </a:r>
            <a:r>
              <a:rPr lang="ru-RU" dirty="0" smtClean="0"/>
              <a:t> </a:t>
            </a:r>
            <a:r>
              <a:rPr lang="ru-RU" dirty="0" err="1" smtClean="0"/>
              <a:t>всіх</a:t>
            </a:r>
            <a:r>
              <a:rPr lang="ru-RU" dirty="0" smtClean="0"/>
              <a:t> </a:t>
            </a:r>
            <a:r>
              <a:rPr lang="ru-RU" dirty="0" err="1" smtClean="0"/>
              <a:t>витрат</a:t>
            </a:r>
            <a:r>
              <a:rPr lang="ru-RU" dirty="0" smtClean="0"/>
              <a:t>  на </a:t>
            </a:r>
            <a:r>
              <a:rPr lang="ru-RU" dirty="0" err="1" smtClean="0"/>
              <a:t>стаціонарне</a:t>
            </a:r>
            <a:r>
              <a:rPr lang="ru-RU" dirty="0" smtClean="0"/>
              <a:t> </a:t>
            </a:r>
            <a:r>
              <a:rPr lang="ru-RU" dirty="0" err="1" smtClean="0"/>
              <a:t>лікування</a:t>
            </a:r>
            <a:r>
              <a:rPr lang="ru-RU" dirty="0" smtClean="0"/>
              <a:t>, та </a:t>
            </a:r>
            <a:r>
              <a:rPr lang="ru-RU" dirty="0" err="1" smtClean="0"/>
              <a:t>компенсацію</a:t>
            </a:r>
            <a:r>
              <a:rPr lang="ru-RU" dirty="0" smtClean="0"/>
              <a:t> </a:t>
            </a:r>
            <a:r>
              <a:rPr lang="ru-RU" dirty="0" err="1" smtClean="0"/>
              <a:t>моральної</a:t>
            </a:r>
            <a:r>
              <a:rPr lang="ru-RU" dirty="0" smtClean="0"/>
              <a:t> </a:t>
            </a:r>
            <a:r>
              <a:rPr lang="ru-RU" dirty="0" err="1" smtClean="0"/>
              <a:t>та</a:t>
            </a:r>
            <a:r>
              <a:rPr lang="ru-RU" dirty="0" smtClean="0"/>
              <a:t> </a:t>
            </a:r>
            <a:r>
              <a:rPr lang="ru-RU" dirty="0" err="1" smtClean="0"/>
              <a:t>матеріальної</a:t>
            </a:r>
            <a:r>
              <a:rPr lang="ru-RU" dirty="0" smtClean="0"/>
              <a:t> </a:t>
            </a:r>
            <a:r>
              <a:rPr lang="ru-RU" dirty="0" err="1" smtClean="0"/>
              <a:t>шкоди</a:t>
            </a:r>
            <a:r>
              <a:rPr lang="ru-RU" dirty="0" smtClean="0"/>
              <a:t>.</a:t>
            </a:r>
          </a:p>
          <a:p>
            <a:pPr algn="just">
              <a:buNone/>
            </a:pPr>
            <a:r>
              <a:rPr lang="uk-UA" b="1" u="sng" dirty="0" smtClean="0">
                <a:effectLst>
                  <a:outerShdw blurRad="38100" dist="38100" dir="2700000" algn="tl">
                    <a:srgbClr val="000000">
                      <a:alpha val="43137"/>
                    </a:srgbClr>
                  </a:outerShdw>
                </a:effectLst>
              </a:rPr>
              <a:t>Нами було підготовлено скаргу до органів прокуратури та цивільний позов у межах </a:t>
            </a:r>
            <a:r>
              <a:rPr lang="uk-UA" b="1" u="sng" smtClean="0">
                <a:effectLst>
                  <a:outerShdw blurRad="38100" dist="38100" dir="2700000" algn="tl">
                    <a:srgbClr val="000000">
                      <a:alpha val="43137"/>
                    </a:srgbClr>
                  </a:outerShdw>
                </a:effectLst>
              </a:rPr>
              <a:t>кримінального судочинства.</a:t>
            </a:r>
            <a:endParaRPr lang="ru-RU" b="1" u="sng"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228600"/>
          </a:xfrm>
        </p:spPr>
        <p:txBody>
          <a:bodyPr/>
          <a:lstStyle/>
          <a:p>
            <a:pPr eaLnBrk="1" hangingPunct="1">
              <a:defRPr/>
            </a:pPr>
            <a:endParaRPr lang="ru-RU" sz="4000" dirty="0" smtClean="0"/>
          </a:p>
        </p:txBody>
      </p:sp>
      <p:sp>
        <p:nvSpPr>
          <p:cNvPr id="8195" name="Rectangle 3"/>
          <p:cNvSpPr>
            <a:spLocks noGrp="1" noChangeArrowheads="1"/>
          </p:cNvSpPr>
          <p:nvPr>
            <p:ph idx="1"/>
          </p:nvPr>
        </p:nvSpPr>
        <p:spPr>
          <a:xfrm>
            <a:off x="0" y="609600"/>
            <a:ext cx="9144000" cy="6248400"/>
          </a:xfrm>
        </p:spPr>
        <p:txBody>
          <a:bodyPr/>
          <a:lstStyle/>
          <a:p>
            <a:pPr algn="just" eaLnBrk="1" hangingPunct="1">
              <a:buNone/>
              <a:defRPr/>
            </a:pPr>
            <a:r>
              <a:rPr lang="uk-UA" dirty="0" smtClean="0"/>
              <a:t>5</a:t>
            </a:r>
            <a:r>
              <a:rPr lang="uk-UA" dirty="0" smtClean="0"/>
              <a:t>. </a:t>
            </a:r>
            <a:r>
              <a:rPr lang="uk-UA" i="1" dirty="0" smtClean="0"/>
              <a:t>формування цін на платні послуги та додержання вимог законодавства щодо безоплатності лікування</a:t>
            </a:r>
            <a:r>
              <a:rPr lang="ru-RU" dirty="0" smtClean="0"/>
              <a:t> </a:t>
            </a:r>
            <a:r>
              <a:rPr lang="uk-UA" dirty="0" smtClean="0"/>
              <a:t> </a:t>
            </a:r>
          </a:p>
          <a:p>
            <a:pPr algn="just" eaLnBrk="1" hangingPunct="1">
              <a:defRPr/>
            </a:pPr>
            <a:r>
              <a:rPr lang="uk-UA" dirty="0" smtClean="0"/>
              <a:t>При роботі кабінету контактної корекції зору по встановленню лінз Д. обласної дитячої лікарні виявлено, що </a:t>
            </a:r>
            <a:r>
              <a:rPr lang="uk-UA" u="sng" dirty="0" smtClean="0"/>
              <a:t>при розрахунку вартості</a:t>
            </a:r>
            <a:r>
              <a:rPr lang="uk-UA" dirty="0" smtClean="0"/>
              <a:t> встановлення однієї лінзи, </a:t>
            </a:r>
            <a:r>
              <a:rPr lang="uk-UA" u="sng" dirty="0" smtClean="0"/>
              <a:t>в порушення вимог постанови КМУ №1602 від 05.10.1998 року</a:t>
            </a:r>
            <a:r>
              <a:rPr lang="uk-UA" dirty="0" smtClean="0"/>
              <a:t> </a:t>
            </a:r>
            <a:r>
              <a:rPr lang="uk-UA" u="sng" dirty="0" smtClean="0"/>
              <a:t>в</a:t>
            </a:r>
            <a:r>
              <a:rPr lang="uk-UA" dirty="0" smtClean="0"/>
              <a:t> </a:t>
            </a:r>
            <a:r>
              <a:rPr lang="uk-UA" u="sng" dirty="0" smtClean="0"/>
              <a:t>калькуляцію включено 20 відсотків ПДВ</a:t>
            </a:r>
            <a:r>
              <a:rPr lang="uk-UA" dirty="0" smtClean="0"/>
              <a:t>.</a:t>
            </a:r>
            <a:r>
              <a:rPr lang="ru-RU" dirty="0" smtClean="0"/>
              <a:t> (</a:t>
            </a:r>
            <a:r>
              <a:rPr lang="uk-UA" dirty="0" smtClean="0"/>
              <a:t>за рахунок завищеної оплати з громадян отримано необґрунтовану виручку в розмірі ХХХХ грн.</a:t>
            </a:r>
            <a:r>
              <a:rPr lang="ru-RU"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flipV="1">
            <a:off x="457200" y="200025"/>
            <a:ext cx="8229600" cy="74613"/>
          </a:xfrm>
        </p:spPr>
        <p:txBody>
          <a:bodyPr/>
          <a:lstStyle/>
          <a:p>
            <a:pPr eaLnBrk="1" hangingPunct="1">
              <a:defRPr/>
            </a:pPr>
            <a:r>
              <a:rPr lang="ru-RU" sz="4000" smtClean="0"/>
              <a:t>.</a:t>
            </a:r>
          </a:p>
        </p:txBody>
      </p:sp>
      <p:sp>
        <p:nvSpPr>
          <p:cNvPr id="9219" name="Rectangle 3"/>
          <p:cNvSpPr>
            <a:spLocks noGrp="1" noChangeArrowheads="1"/>
          </p:cNvSpPr>
          <p:nvPr>
            <p:ph idx="1"/>
          </p:nvPr>
        </p:nvSpPr>
        <p:spPr>
          <a:xfrm>
            <a:off x="0" y="0"/>
            <a:ext cx="9144000" cy="6858000"/>
          </a:xfrm>
        </p:spPr>
        <p:txBody>
          <a:bodyPr/>
          <a:lstStyle/>
          <a:p>
            <a:pPr eaLnBrk="1" hangingPunct="1">
              <a:lnSpc>
                <a:spcPct val="90000"/>
              </a:lnSpc>
              <a:defRPr/>
            </a:pPr>
            <a:r>
              <a:rPr lang="uk-UA" sz="2400" i="1" dirty="0" smtClean="0"/>
              <a:t>6. Не додержання ч. 6 ст. 18 Основ законодавства України про охорону здоров’я та ч. 1 ст. 2 Закону України </a:t>
            </a:r>
            <a:r>
              <a:rPr lang="uk-UA" sz="2400" i="1" dirty="0" err="1" smtClean="0"/>
              <a:t>’’Про</a:t>
            </a:r>
            <a:r>
              <a:rPr lang="uk-UA" sz="2400" i="1" dirty="0" smtClean="0"/>
              <a:t> благодійництво та благодійні </a:t>
            </a:r>
            <a:r>
              <a:rPr lang="uk-UA" sz="2400" i="1" dirty="0" err="1" smtClean="0"/>
              <a:t>організації’’</a:t>
            </a:r>
            <a:r>
              <a:rPr lang="uk-UA" sz="2400" i="1" dirty="0" smtClean="0"/>
              <a:t>:</a:t>
            </a:r>
            <a:r>
              <a:rPr lang="uk-UA" sz="2400" dirty="0" smtClean="0"/>
              <a:t> </a:t>
            </a:r>
          </a:p>
          <a:p>
            <a:pPr eaLnBrk="1" hangingPunct="1">
              <a:lnSpc>
                <a:spcPct val="90000"/>
              </a:lnSpc>
              <a:defRPr/>
            </a:pPr>
            <a:r>
              <a:rPr lang="uk-UA" sz="2400" dirty="0" smtClean="0"/>
              <a:t>В Д. ЦРЛ </a:t>
            </a:r>
            <a:r>
              <a:rPr lang="uk-UA" sz="2400" u="sng" dirty="0" smtClean="0"/>
              <a:t>в порушення постанови КМУ № 1138 від 17.09.1996 року за рахунок коштів пацієнтів видавались бланки рецептів, направлень, інші бланки</a:t>
            </a:r>
            <a:r>
              <a:rPr lang="uk-UA" sz="2400" dirty="0" smtClean="0"/>
              <a:t>. Крім цього, </a:t>
            </a:r>
            <a:r>
              <a:rPr lang="uk-UA" sz="2400" u="sng" dirty="0" smtClean="0"/>
              <a:t>в порушення вимог постанови КМУ № 1602 від 05.10.1998 року в розрахунок вартості послуг по зубопротезуванню незаконно включено ПДВ в розмірі 20 відсотків.</a:t>
            </a:r>
            <a:r>
              <a:rPr lang="uk-UA" sz="2400" dirty="0" smtClean="0"/>
              <a:t> </a:t>
            </a:r>
          </a:p>
          <a:p>
            <a:pPr eaLnBrk="1" hangingPunct="1">
              <a:lnSpc>
                <a:spcPct val="90000"/>
              </a:lnSpc>
              <a:defRPr/>
            </a:pPr>
            <a:r>
              <a:rPr lang="uk-UA" sz="2400" dirty="0" smtClean="0"/>
              <a:t> в Х. центральній міській лікарні встановлено, що всупереч вказаним нормам </a:t>
            </a:r>
            <a:r>
              <a:rPr lang="uk-UA" sz="2400" u="sng" dirty="0" smtClean="0"/>
              <a:t>завідуючим рентгенологічним відділенням висувались вимоги до пацієнтів про сплату благодійних внесків при проходженні медичного огляду. </a:t>
            </a:r>
            <a:r>
              <a:rPr lang="uk-UA" sz="2400" dirty="0" smtClean="0"/>
              <a:t>ЮРИДИЧНОЮ КЛІНІКОЮ ПІДГОТОВЛЕНО СКАРГУ ДО ПРОКУРАТУРИ. За цим фактом щодо головного лікаря та завідуючого рентгенологічним відділенням лікарні винесено постанови про порушення провадження про дисциплінарне порушення. </a:t>
            </a:r>
            <a:endParaRPr lang="ru-RU"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8229600" cy="152400"/>
          </a:xfrm>
        </p:spPr>
        <p:txBody>
          <a:bodyPr/>
          <a:lstStyle/>
          <a:p>
            <a:pPr eaLnBrk="1" hangingPunct="1">
              <a:defRPr/>
            </a:pPr>
            <a:r>
              <a:rPr lang="ru-RU" sz="4000" smtClean="0"/>
              <a:t>.</a:t>
            </a:r>
          </a:p>
        </p:txBody>
      </p:sp>
      <p:sp>
        <p:nvSpPr>
          <p:cNvPr id="10243" name="Rectangle 3"/>
          <p:cNvSpPr>
            <a:spLocks noGrp="1" noChangeArrowheads="1"/>
          </p:cNvSpPr>
          <p:nvPr>
            <p:ph idx="1"/>
          </p:nvPr>
        </p:nvSpPr>
        <p:spPr>
          <a:xfrm>
            <a:off x="0" y="228600"/>
            <a:ext cx="9144000" cy="6629400"/>
          </a:xfrm>
        </p:spPr>
        <p:txBody>
          <a:bodyPr/>
          <a:lstStyle/>
          <a:p>
            <a:pPr algn="just" eaLnBrk="1" hangingPunct="1">
              <a:defRPr/>
            </a:pPr>
            <a:r>
              <a:rPr lang="uk-UA" sz="2700" dirty="0" smtClean="0"/>
              <a:t>7. Працівники рентгенівського кабінету Х. центральної </a:t>
            </a:r>
            <a:r>
              <a:rPr lang="uk-UA" sz="2700" dirty="0" err="1" smtClean="0"/>
              <a:t>райлікарні</a:t>
            </a:r>
            <a:r>
              <a:rPr lang="uk-UA" sz="2700" dirty="0" smtClean="0"/>
              <a:t> амбулаторний </a:t>
            </a:r>
            <a:r>
              <a:rPr lang="uk-UA" sz="2700" u="sng" dirty="0" smtClean="0"/>
              <a:t>прийом хворих здійснювали лише за умови придбання та надання для проведення дослідження рентгенівської плівки</a:t>
            </a:r>
            <a:r>
              <a:rPr lang="uk-UA" sz="2700" dirty="0" smtClean="0"/>
              <a:t>. Зокрема, при проведенні рентгенівського обстеження неповнолітніх хворих кошти брались з їх батьків. ЮРИДИЧНОЮ КЛІНІКОЮ ПІДГОТОВЛЕНО СКАРГУ ДО ПРОКУРАТУРИ. По даному факту прокуратурою району внесено протест на незаконні дії працівників лікарні. </a:t>
            </a:r>
          </a:p>
          <a:p>
            <a:pPr algn="just" eaLnBrk="1" hangingPunct="1">
              <a:defRPr/>
            </a:pPr>
            <a:r>
              <a:rPr lang="uk-UA" sz="2700" dirty="0" smtClean="0"/>
              <a:t>8. Службовими особами </a:t>
            </a:r>
            <a:r>
              <a:rPr lang="uk-UA" sz="2700" dirty="0" err="1" smtClean="0"/>
              <a:t>У.центральної</a:t>
            </a:r>
            <a:r>
              <a:rPr lang="uk-UA" sz="2700" dirty="0" smtClean="0"/>
              <a:t> </a:t>
            </a:r>
            <a:r>
              <a:rPr lang="uk-UA" sz="2700" dirty="0" err="1" smtClean="0"/>
              <a:t>райлікарні</a:t>
            </a:r>
            <a:r>
              <a:rPr lang="uk-UA" sz="2700" dirty="0" smtClean="0"/>
              <a:t> </a:t>
            </a:r>
            <a:r>
              <a:rPr lang="uk-UA" sz="2700" u="sng" dirty="0" smtClean="0"/>
              <a:t>у порушення постанови КМУ № 989 від 11.07.2002 року, запроваджено оплату за реактиви та інші засоби, які використовуються при проведенні лабораторних досліджень за призначеннями лікарів</a:t>
            </a:r>
            <a:r>
              <a:rPr lang="uk-UA" sz="2700" dirty="0" smtClean="0"/>
              <a:t>.</a:t>
            </a:r>
            <a:r>
              <a:rPr lang="ru-RU" sz="2700" dirty="0" smtClean="0"/>
              <a:t> </a:t>
            </a:r>
            <a:r>
              <a:rPr lang="uk-UA" sz="2700" dirty="0" smtClean="0"/>
              <a:t> </a:t>
            </a:r>
            <a:endParaRPr lang="ru-RU" sz="2700" dirty="0" smtClean="0"/>
          </a:p>
          <a:p>
            <a:pPr eaLnBrk="1" hangingPunct="1">
              <a:defRPr/>
            </a:pPr>
            <a:endParaRPr lang="ru-RU"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flipV="1">
            <a:off x="457200" y="0"/>
            <a:ext cx="8229600" cy="274638"/>
          </a:xfrm>
        </p:spPr>
        <p:txBody>
          <a:bodyPr/>
          <a:lstStyle/>
          <a:p>
            <a:pPr eaLnBrk="1" hangingPunct="1">
              <a:defRPr/>
            </a:pPr>
            <a:r>
              <a:rPr lang="uk-UA" sz="4000" smtClean="0"/>
              <a:t>.</a:t>
            </a:r>
            <a:endParaRPr lang="ru-RU" sz="4000" smtClean="0"/>
          </a:p>
        </p:txBody>
      </p:sp>
      <p:sp>
        <p:nvSpPr>
          <p:cNvPr id="15363" name="Rectangle 3"/>
          <p:cNvSpPr>
            <a:spLocks noGrp="1" noChangeArrowheads="1"/>
          </p:cNvSpPr>
          <p:nvPr>
            <p:ph idx="1"/>
          </p:nvPr>
        </p:nvSpPr>
        <p:spPr>
          <a:xfrm>
            <a:off x="0" y="152400"/>
            <a:ext cx="9144000" cy="6705600"/>
          </a:xfrm>
        </p:spPr>
        <p:txBody>
          <a:bodyPr/>
          <a:lstStyle/>
          <a:p>
            <a:pPr eaLnBrk="1" hangingPunct="1">
              <a:lnSpc>
                <a:spcPct val="80000"/>
              </a:lnSpc>
              <a:defRPr/>
            </a:pPr>
            <a:r>
              <a:rPr lang="uk-UA" sz="2200" i="1" smtClean="0">
                <a:latin typeface="Times New Roman" pitchFamily="18" charset="0"/>
              </a:rPr>
              <a:t>Відповідно до Програми </a:t>
            </a:r>
            <a:r>
              <a:rPr lang="ru-RU" sz="2200" i="1" smtClean="0">
                <a:latin typeface="Times New Roman" pitchFamily="18" charset="0"/>
              </a:rPr>
              <a:t>подання громадянам гарантованої державою безоплатної медичної допомоги (</a:t>
            </a:r>
            <a:r>
              <a:rPr lang="uk-UA" sz="2200" smtClean="0">
                <a:latin typeface="Times New Roman" pitchFamily="18" charset="0"/>
              </a:rPr>
              <a:t>постанова КМУ від 11 липня 2002 р.) </a:t>
            </a:r>
            <a:r>
              <a:rPr lang="ru-RU" sz="2200" smtClean="0">
                <a:latin typeface="Times New Roman" pitchFamily="18" charset="0"/>
              </a:rPr>
              <a:t>державними та комунальними закладами охорони здоров'я </a:t>
            </a:r>
            <a:r>
              <a:rPr lang="uk-UA" sz="2200" smtClean="0">
                <a:latin typeface="Times New Roman" pitchFamily="18" charset="0"/>
              </a:rPr>
              <a:t>на</a:t>
            </a:r>
            <a:r>
              <a:rPr lang="ru-RU" sz="2200" smtClean="0">
                <a:latin typeface="Times New Roman" pitchFamily="18" charset="0"/>
              </a:rPr>
              <a:t>дається безоплатна медична допомога </a:t>
            </a:r>
            <a:r>
              <a:rPr lang="uk-UA" sz="2200" smtClean="0">
                <a:latin typeface="Times New Roman" pitchFamily="18" charset="0"/>
              </a:rPr>
              <a:t>наступних</a:t>
            </a:r>
            <a:r>
              <a:rPr lang="ru-RU" sz="2200" smtClean="0">
                <a:latin typeface="Times New Roman" pitchFamily="18" charset="0"/>
              </a:rPr>
              <a:t> видів: </a:t>
            </a:r>
            <a:endParaRPr lang="uk-UA" sz="2200" smtClean="0">
              <a:latin typeface="Times New Roman" pitchFamily="18" charset="0"/>
            </a:endParaRPr>
          </a:p>
          <a:p>
            <a:pPr eaLnBrk="1" hangingPunct="1">
              <a:lnSpc>
                <a:spcPct val="80000"/>
              </a:lnSpc>
              <a:defRPr/>
            </a:pPr>
            <a:r>
              <a:rPr lang="uk-UA" sz="2200" smtClean="0">
                <a:latin typeface="Times New Roman" pitchFamily="18" charset="0"/>
              </a:rPr>
              <a:t>швидка та невідкладна - на догоспітальному етапі станціями (відділеннями) швидкої медичної допомоги, пунктами невідкладної медичної допомоги у стані, що загрожує життю людини; </a:t>
            </a:r>
            <a:endParaRPr lang="ru-RU" sz="2200" smtClean="0">
              <a:latin typeface="Times New Roman" pitchFamily="18" charset="0"/>
            </a:endParaRPr>
          </a:p>
          <a:p>
            <a:pPr eaLnBrk="1" hangingPunct="1">
              <a:lnSpc>
                <a:spcPct val="80000"/>
              </a:lnSpc>
              <a:defRPr/>
            </a:pPr>
            <a:r>
              <a:rPr lang="ru-RU" sz="2200" smtClean="0">
                <a:latin typeface="Times New Roman" pitchFamily="18" charset="0"/>
              </a:rPr>
              <a:t>амбулаторно-поліклінічна; </a:t>
            </a:r>
            <a:endParaRPr lang="uk-UA" sz="2200" smtClean="0">
              <a:latin typeface="Times New Roman" pitchFamily="18" charset="0"/>
            </a:endParaRPr>
          </a:p>
          <a:p>
            <a:pPr eaLnBrk="1" hangingPunct="1">
              <a:lnSpc>
                <a:spcPct val="80000"/>
              </a:lnSpc>
              <a:defRPr/>
            </a:pPr>
            <a:r>
              <a:rPr lang="uk-UA" sz="2200" smtClean="0">
                <a:latin typeface="Times New Roman" pitchFamily="18" charset="0"/>
              </a:rPr>
              <a:t>стаціонарна - у разі гострого захворювання та в невідкладних випадках, коли потрібне інтенсивне лікування, цілодобовий медичний нагляд та госпіталізація, в тому числі за епідемічними показаннями, дітям, вагітним та породіллям, хворим за направленнями медико-соціальних експертних комісій, лікарсько-консультативних комісій; </a:t>
            </a:r>
            <a:endParaRPr lang="ru-RU" sz="2200" smtClean="0">
              <a:latin typeface="Times New Roman" pitchFamily="18" charset="0"/>
            </a:endParaRPr>
          </a:p>
          <a:p>
            <a:pPr eaLnBrk="1" hangingPunct="1">
              <a:lnSpc>
                <a:spcPct val="80000"/>
              </a:lnSpc>
              <a:defRPr/>
            </a:pPr>
            <a:r>
              <a:rPr lang="ru-RU" sz="2200" smtClean="0">
                <a:latin typeface="Times New Roman" pitchFamily="18" charset="0"/>
              </a:rPr>
              <a:t>невідкладна стоматологічна допомога (у повному обсязі - дітям, інвалідам, пенсіонерам, студентам, вагітним, жінкам, які мають дітей до 3 років); </a:t>
            </a:r>
          </a:p>
          <a:p>
            <a:pPr eaLnBrk="1" hangingPunct="1">
              <a:lnSpc>
                <a:spcPct val="80000"/>
              </a:lnSpc>
              <a:defRPr/>
            </a:pPr>
            <a:r>
              <a:rPr lang="ru-RU" sz="2200" smtClean="0">
                <a:latin typeface="Times New Roman" pitchFamily="18" charset="0"/>
              </a:rPr>
              <a:t>долікарська медична допомога сільським жителям; </a:t>
            </a:r>
          </a:p>
          <a:p>
            <a:pPr eaLnBrk="1" hangingPunct="1">
              <a:lnSpc>
                <a:spcPct val="80000"/>
              </a:lnSpc>
              <a:defRPr/>
            </a:pPr>
            <a:r>
              <a:rPr lang="ru-RU" sz="2200" smtClean="0">
                <a:latin typeface="Times New Roman" pitchFamily="18" charset="0"/>
              </a:rPr>
              <a:t>санаторно-курортна допомога інвалідам і хворим у спеціалізованих та дитячих санаторіях; </a:t>
            </a:r>
          </a:p>
          <a:p>
            <a:pPr eaLnBrk="1" hangingPunct="1">
              <a:lnSpc>
                <a:spcPct val="80000"/>
              </a:lnSpc>
              <a:defRPr/>
            </a:pPr>
            <a:r>
              <a:rPr lang="ru-RU" sz="2200" smtClean="0">
                <a:latin typeface="Times New Roman" pitchFamily="18" charset="0"/>
              </a:rPr>
              <a:t>утримання дітей у будинках дитини; </a:t>
            </a:r>
            <a:endParaRPr lang="uk-UA" sz="2200" smtClean="0">
              <a:latin typeface="Times New Roman" pitchFamily="18" charset="0"/>
            </a:endParaRPr>
          </a:p>
          <a:p>
            <a:pPr eaLnBrk="1" hangingPunct="1">
              <a:lnSpc>
                <a:spcPct val="80000"/>
              </a:lnSpc>
              <a:defRPr/>
            </a:pPr>
            <a:r>
              <a:rPr lang="uk-UA" sz="2200" smtClean="0">
                <a:latin typeface="Times New Roman" pitchFamily="18" charset="0"/>
              </a:rPr>
              <a:t>медико-соціальна експертиза втрати працездатності</a:t>
            </a:r>
            <a:r>
              <a:rPr lang="uk-UA" sz="1800" smtClean="0"/>
              <a:t>. </a:t>
            </a:r>
            <a:endParaRPr lang="ru-RU" sz="1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457200" y="0"/>
            <a:ext cx="8229600" cy="274638"/>
          </a:xfrm>
        </p:spPr>
        <p:txBody>
          <a:bodyPr/>
          <a:lstStyle/>
          <a:p>
            <a:pPr eaLnBrk="1" hangingPunct="1">
              <a:defRPr/>
            </a:pPr>
            <a:r>
              <a:rPr lang="uk-UA" sz="4000" smtClean="0"/>
              <a:t>.</a:t>
            </a:r>
            <a:endParaRPr lang="ru-RU" sz="4000" smtClean="0"/>
          </a:p>
        </p:txBody>
      </p:sp>
      <p:sp>
        <p:nvSpPr>
          <p:cNvPr id="16387" name="Rectangle 3"/>
          <p:cNvSpPr>
            <a:spLocks noGrp="1" noChangeArrowheads="1"/>
          </p:cNvSpPr>
          <p:nvPr>
            <p:ph idx="1"/>
          </p:nvPr>
        </p:nvSpPr>
        <p:spPr>
          <a:xfrm>
            <a:off x="0" y="228600"/>
            <a:ext cx="9144000" cy="6629400"/>
          </a:xfrm>
        </p:spPr>
        <p:txBody>
          <a:bodyPr/>
          <a:lstStyle/>
          <a:p>
            <a:pPr eaLnBrk="1" hangingPunct="1">
              <a:lnSpc>
                <a:spcPct val="90000"/>
              </a:lnSpc>
              <a:defRPr/>
            </a:pPr>
            <a:r>
              <a:rPr lang="ru-RU" sz="2600" smtClean="0"/>
              <a:t>послуги, надання яких безоплатно в державних закладах охорони здоров'я </a:t>
            </a:r>
            <a:r>
              <a:rPr lang="ru-RU" sz="2600" u="sng" smtClean="0"/>
              <a:t>не може брати на себе держава</a:t>
            </a:r>
            <a:r>
              <a:rPr lang="ru-RU" sz="2600" smtClean="0"/>
              <a:t>:</a:t>
            </a:r>
          </a:p>
          <a:p>
            <a:pPr eaLnBrk="1" hangingPunct="1">
              <a:lnSpc>
                <a:spcPct val="90000"/>
              </a:lnSpc>
              <a:defRPr/>
            </a:pPr>
            <a:r>
              <a:rPr lang="uk-UA" sz="2600" smtClean="0"/>
              <a:t> </a:t>
            </a:r>
            <a:r>
              <a:rPr lang="uk-UA" sz="2600" u="sng" smtClean="0"/>
              <a:t>медичний огляд осіб:для отримання посвідчення водія транспортних засобів</a:t>
            </a:r>
            <a:r>
              <a:rPr lang="uk-UA" sz="2600" smtClean="0"/>
              <a:t> (розділ </a:t>
            </a:r>
            <a:r>
              <a:rPr lang="ru-RU" sz="2600" smtClean="0"/>
              <a:t>I</a:t>
            </a:r>
            <a:r>
              <a:rPr lang="uk-UA" sz="2600" smtClean="0"/>
              <a:t>, пункт 24, підпункт "а"); </a:t>
            </a:r>
          </a:p>
          <a:p>
            <a:pPr eaLnBrk="1" hangingPunct="1">
              <a:lnSpc>
                <a:spcPct val="90000"/>
              </a:lnSpc>
              <a:defRPr/>
            </a:pPr>
            <a:r>
              <a:rPr lang="uk-UA" sz="2600" u="sng" smtClean="0"/>
              <a:t>для отримання дозволу на право отримання та носіння зброї громадянами,</a:t>
            </a:r>
            <a:r>
              <a:rPr lang="uk-UA" sz="2600" smtClean="0"/>
              <a:t> за винятком військовослужбовців і посадових осіб, носіння зброї яких передбачено законодавством (розділ </a:t>
            </a:r>
            <a:r>
              <a:rPr lang="ru-RU" sz="2600" smtClean="0"/>
              <a:t>I</a:t>
            </a:r>
            <a:r>
              <a:rPr lang="uk-UA" sz="2600" smtClean="0"/>
              <a:t>, пункт 24, підпункт "б"); </a:t>
            </a:r>
          </a:p>
          <a:p>
            <a:pPr eaLnBrk="1" hangingPunct="1">
              <a:lnSpc>
                <a:spcPct val="90000"/>
              </a:lnSpc>
              <a:defRPr/>
            </a:pPr>
            <a:r>
              <a:rPr lang="uk-UA" sz="2600" u="sng" smtClean="0"/>
              <a:t>для отримання відповідних документів на виїзд громадян за кордон за викликом родичів, що проживають у зарубіжних країнах, оздоровлення в зарубіжних лікувальних або санаторних закладах за власним бажанням, а також у службові відрядження, за винятком державних службовців, робота яких пов'язана з такими виїздами і які мають відповідні медичні документи</a:t>
            </a:r>
            <a:r>
              <a:rPr lang="uk-UA" sz="2600" smtClean="0"/>
              <a:t> (розділ </a:t>
            </a:r>
            <a:r>
              <a:rPr lang="ru-RU" sz="2600" smtClean="0"/>
              <a:t>I</a:t>
            </a:r>
            <a:r>
              <a:rPr lang="uk-UA" sz="2600" smtClean="0"/>
              <a:t>, пункт 24, підпункт "г").</a:t>
            </a:r>
            <a:r>
              <a:rPr lang="ru-RU" sz="26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sz="3200" dirty="0" smtClean="0"/>
              <a:t>Центр практического обучения – структурное подразделение экономико-правового факультета </a:t>
            </a:r>
            <a:r>
              <a:rPr lang="ru-RU" sz="3200" dirty="0" err="1" smtClean="0"/>
              <a:t>ДонНУ</a:t>
            </a:r>
            <a:endParaRPr lang="ru-RU" sz="3200" dirty="0" smtClean="0"/>
          </a:p>
        </p:txBody>
      </p:sp>
      <p:sp>
        <p:nvSpPr>
          <p:cNvPr id="3" name="Содержимое 2"/>
          <p:cNvSpPr>
            <a:spLocks noGrp="1"/>
          </p:cNvSpPr>
          <p:nvPr>
            <p:ph idx="1"/>
          </p:nvPr>
        </p:nvSpPr>
        <p:spPr/>
        <p:txBody>
          <a:bodyPr/>
          <a:lstStyle/>
          <a:p>
            <a:pPr eaLnBrk="1" hangingPunct="1">
              <a:defRPr/>
            </a:pPr>
            <a:r>
              <a:rPr lang="ru-RU" dirty="0" smtClean="0"/>
              <a:t>Директор Центра практического обучения</a:t>
            </a:r>
          </a:p>
          <a:p>
            <a:pPr eaLnBrk="1" hangingPunct="1">
              <a:defRPr/>
            </a:pPr>
            <a:r>
              <a:rPr lang="ru-RU" dirty="0" smtClean="0"/>
              <a:t>Методист (ассистент директора)</a:t>
            </a:r>
          </a:p>
          <a:p>
            <a:pPr eaLnBrk="1" hangingPunct="1">
              <a:defRPr/>
            </a:pPr>
            <a:r>
              <a:rPr lang="ru-RU" dirty="0" smtClean="0"/>
              <a:t>Юридические клиники (руководитель юридической клиники (</a:t>
            </a:r>
            <a:r>
              <a:rPr lang="ru-RU" dirty="0" err="1" smtClean="0"/>
              <a:t>преподаватель-практикующий</a:t>
            </a:r>
            <a:r>
              <a:rPr lang="ru-RU" dirty="0" smtClean="0"/>
              <a:t> юрист (адвокат); координатор юридической клиники (студент); студенты);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sz="3200" dirty="0" smtClean="0"/>
              <a:t>Корпоративные документы, которыми регулируется деятельность Центра практического обучения</a:t>
            </a:r>
          </a:p>
        </p:txBody>
      </p:sp>
      <p:sp>
        <p:nvSpPr>
          <p:cNvPr id="3" name="Содержимое 2"/>
          <p:cNvSpPr>
            <a:spLocks noGrp="1"/>
          </p:cNvSpPr>
          <p:nvPr>
            <p:ph idx="1"/>
          </p:nvPr>
        </p:nvSpPr>
        <p:spPr/>
        <p:txBody>
          <a:bodyPr/>
          <a:lstStyle/>
          <a:p>
            <a:pPr algn="just" eaLnBrk="1" hangingPunct="1">
              <a:defRPr/>
            </a:pPr>
            <a:r>
              <a:rPr lang="ru-RU" dirty="0" smtClean="0"/>
              <a:t>Положение о Центре практического обучения экономико-правового факультета Донецкого национального университета</a:t>
            </a:r>
          </a:p>
          <a:p>
            <a:pPr algn="just" eaLnBrk="1" hangingPunct="1">
              <a:defRPr/>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sz="3600" dirty="0" smtClean="0"/>
              <a:t>Центр практического обучения: направления деятельности </a:t>
            </a:r>
          </a:p>
        </p:txBody>
      </p:sp>
      <p:sp>
        <p:nvSpPr>
          <p:cNvPr id="3" name="Содержимое 2"/>
          <p:cNvSpPr>
            <a:spLocks noGrp="1"/>
          </p:cNvSpPr>
          <p:nvPr>
            <p:ph idx="1"/>
          </p:nvPr>
        </p:nvSpPr>
        <p:spPr>
          <a:xfrm>
            <a:off x="0" y="1600200"/>
            <a:ext cx="9144000" cy="5257800"/>
          </a:xfrm>
        </p:spPr>
        <p:txBody>
          <a:bodyPr/>
          <a:lstStyle/>
          <a:p>
            <a:pPr eaLnBrk="1" hangingPunct="1">
              <a:defRPr/>
            </a:pPr>
            <a:r>
              <a:rPr lang="ru-RU" dirty="0" smtClean="0"/>
              <a:t>оказание бесплатной юридической помощи малообеспеченным слоям населения;</a:t>
            </a:r>
          </a:p>
          <a:p>
            <a:pPr eaLnBrk="1" hangingPunct="1">
              <a:defRPr/>
            </a:pPr>
            <a:r>
              <a:rPr lang="ru-RU" dirty="0" err="1" smtClean="0"/>
              <a:t>правопросветительская</a:t>
            </a:r>
            <a:r>
              <a:rPr lang="ru-RU" dirty="0" smtClean="0"/>
              <a:t> работа в школах, интернатах, приютах, местах лишения свободы;</a:t>
            </a:r>
          </a:p>
          <a:p>
            <a:pPr eaLnBrk="1" hangingPunct="1">
              <a:defRPr/>
            </a:pPr>
            <a:r>
              <a:rPr lang="ru-RU" dirty="0" smtClean="0"/>
              <a:t>предоставление юридической помощи лицам, отбывающим наказание в местах лишения свободы.</a:t>
            </a:r>
          </a:p>
          <a:p>
            <a:pPr eaLnBrk="1" hangingPunct="1">
              <a:defRPr/>
            </a:pPr>
            <a:endParaRPr lang="ru-RU"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898509"/>
          </a:xfrm>
        </p:spPr>
        <p:txBody>
          <a:bodyPr/>
          <a:lstStyle/>
          <a:p>
            <a:pPr algn="ctr" eaLnBrk="1" hangingPunct="1">
              <a:defRPr/>
            </a:pPr>
            <a:r>
              <a:rPr lang="ru-RU" dirty="0" smtClean="0"/>
              <a:t>Центр практического обучения</a:t>
            </a:r>
          </a:p>
        </p:txBody>
      </p:sp>
      <p:sp>
        <p:nvSpPr>
          <p:cNvPr id="3" name="Содержимое 2"/>
          <p:cNvSpPr>
            <a:spLocks noGrp="1"/>
          </p:cNvSpPr>
          <p:nvPr>
            <p:ph idx="1"/>
          </p:nvPr>
        </p:nvSpPr>
        <p:spPr>
          <a:xfrm>
            <a:off x="0" y="1143000"/>
            <a:ext cx="9144000" cy="4987925"/>
          </a:xfrm>
        </p:spPr>
        <p:txBody>
          <a:bodyPr/>
          <a:lstStyle/>
          <a:p>
            <a:pPr eaLnBrk="1" hangingPunct="1">
              <a:defRPr/>
            </a:pPr>
            <a:endParaRPr lang="ru-RU" dirty="0" smtClean="0"/>
          </a:p>
          <a:p>
            <a:pPr eaLnBrk="1" hangingPunct="1">
              <a:defRPr/>
            </a:pPr>
            <a:r>
              <a:rPr lang="ru-RU" dirty="0" smtClean="0"/>
              <a:t>В состав Центра практического обучения входит 23 юридические клиники по различным отраслям права (медицинское право, гражданское право, Права Человека, уголовное право, уголовное право и процесс, земельное право, прокурорский надзор, экологическое право, трудовое право, административное право, хозяйственное право и др.)</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dirty="0" smtClean="0"/>
              <a:t>Юридическая клиника</a:t>
            </a:r>
          </a:p>
        </p:txBody>
      </p:sp>
      <p:sp>
        <p:nvSpPr>
          <p:cNvPr id="3" name="Содержимое 2"/>
          <p:cNvSpPr>
            <a:spLocks noGrp="1"/>
          </p:cNvSpPr>
          <p:nvPr>
            <p:ph idx="1"/>
          </p:nvPr>
        </p:nvSpPr>
        <p:spPr/>
        <p:txBody>
          <a:bodyPr/>
          <a:lstStyle/>
          <a:p>
            <a:pPr eaLnBrk="1" hangingPunct="1">
              <a:defRPr/>
            </a:pPr>
            <a:r>
              <a:rPr lang="ru-RU" dirty="0" smtClean="0"/>
              <a:t>Руководитель юридической клиники (</a:t>
            </a:r>
            <a:r>
              <a:rPr lang="ru-RU" dirty="0" err="1" smtClean="0"/>
              <a:t>преподаватель-практикующий</a:t>
            </a:r>
            <a:r>
              <a:rPr lang="ru-RU" dirty="0" smtClean="0"/>
              <a:t> юрист (в большинстве клиник – адвокат);</a:t>
            </a:r>
          </a:p>
          <a:p>
            <a:pPr eaLnBrk="1" hangingPunct="1">
              <a:defRPr/>
            </a:pPr>
            <a:r>
              <a:rPr lang="ru-RU" dirty="0" smtClean="0"/>
              <a:t>Координатор юридической клиники (студент; избирается из числа студентов юридической клиники студентами юридической клиники);</a:t>
            </a:r>
          </a:p>
          <a:p>
            <a:pPr eaLnBrk="1" hangingPunct="1">
              <a:defRPr/>
            </a:pPr>
            <a:r>
              <a:rPr lang="ru-RU" dirty="0" smtClean="0"/>
              <a:t>Студенты юридической клиники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eaLnBrk="1" hangingPunct="1">
              <a:defRPr/>
            </a:pPr>
            <a:r>
              <a:rPr lang="ru-RU" dirty="0" smtClean="0"/>
              <a:t>ЮРИДИЧЕСКАЯ КЛИНИКА</a:t>
            </a:r>
          </a:p>
        </p:txBody>
      </p:sp>
      <p:sp>
        <p:nvSpPr>
          <p:cNvPr id="3" name="Содержимое 2"/>
          <p:cNvSpPr>
            <a:spLocks noGrp="1"/>
          </p:cNvSpPr>
          <p:nvPr>
            <p:ph idx="1"/>
          </p:nvPr>
        </p:nvSpPr>
        <p:spPr>
          <a:xfrm>
            <a:off x="0" y="1143000"/>
            <a:ext cx="9144000" cy="4987925"/>
          </a:xfrm>
        </p:spPr>
        <p:txBody>
          <a:bodyPr/>
          <a:lstStyle/>
          <a:p>
            <a:pPr eaLnBrk="1" hangingPunct="1">
              <a:defRPr/>
            </a:pPr>
            <a:endParaRPr lang="ru-RU" dirty="0" smtClean="0"/>
          </a:p>
          <a:p>
            <a:pPr eaLnBrk="1" hangingPunct="1">
              <a:defRPr/>
            </a:pPr>
            <a:r>
              <a:rPr lang="ru-RU" dirty="0" smtClean="0"/>
              <a:t>В работе Юридических клиник принимают участие:</a:t>
            </a:r>
          </a:p>
          <a:p>
            <a:pPr eaLnBrk="1" hangingPunct="1">
              <a:defRPr/>
            </a:pPr>
            <a:r>
              <a:rPr lang="ru-RU" dirty="0" smtClean="0"/>
              <a:t>студенты-юристы 2-5 курсов;</a:t>
            </a:r>
          </a:p>
          <a:p>
            <a:pPr eaLnBrk="1" hangingPunct="1">
              <a:defRPr/>
            </a:pPr>
            <a:r>
              <a:rPr lang="ru-RU" dirty="0" smtClean="0"/>
              <a:t>преподаватели факультета;</a:t>
            </a:r>
          </a:p>
          <a:p>
            <a:pPr eaLnBrk="1" hangingPunct="1">
              <a:defRPr/>
            </a:pPr>
            <a:r>
              <a:rPr lang="ru-RU" dirty="0" smtClean="0"/>
              <a:t>специалисты в отдельных отраслях права;</a:t>
            </a:r>
          </a:p>
          <a:p>
            <a:pPr eaLnBrk="1" hangingPunct="1">
              <a:defRPr/>
            </a:pPr>
            <a:r>
              <a:rPr lang="ru-RU" dirty="0" smtClean="0"/>
              <a:t>сотрудники Управления юстиции в Донецкой области (ПРЕДОСТАВЛЯЮТ ЮРИДИЧЕСКИЕ КОНСУЛЬТАЦИИ ПО ЗАПРОСУ ПРЕПОДАВАТЕЛЯ).</a:t>
            </a:r>
          </a:p>
          <a:p>
            <a:pPr eaLnBrk="1" hangingPunct="1">
              <a:defRPr/>
            </a:pPr>
            <a:endParaRPr lang="ru-RU" dirty="0" smtClean="0"/>
          </a:p>
          <a:p>
            <a:pPr eaLnBrk="1" hangingPunct="1">
              <a:defRPr/>
            </a:pPr>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t>ЮРИДИЧЕСКАЯ КЛИНИКА</a:t>
            </a:r>
          </a:p>
        </p:txBody>
      </p:sp>
      <p:sp>
        <p:nvSpPr>
          <p:cNvPr id="3" name="Содержимое 2"/>
          <p:cNvSpPr>
            <a:spLocks noGrp="1"/>
          </p:cNvSpPr>
          <p:nvPr>
            <p:ph idx="1"/>
          </p:nvPr>
        </p:nvSpPr>
        <p:spPr/>
        <p:txBody>
          <a:bodyPr/>
          <a:lstStyle/>
          <a:p>
            <a:pPr eaLnBrk="1" hangingPunct="1">
              <a:defRPr/>
            </a:pPr>
            <a:r>
              <a:rPr lang="ru-RU" dirty="0" smtClean="0"/>
              <a:t>Конкурсный отбор студентов для работы в юридической клинике. Критерии:</a:t>
            </a:r>
          </a:p>
          <a:p>
            <a:pPr eaLnBrk="1" hangingPunct="1">
              <a:defRPr/>
            </a:pPr>
            <a:r>
              <a:rPr lang="ru-RU" dirty="0" smtClean="0"/>
              <a:t>успеваемость студента</a:t>
            </a:r>
          </a:p>
          <a:p>
            <a:pPr eaLnBrk="1" hangingPunct="1">
              <a:defRPr/>
            </a:pPr>
            <a:r>
              <a:rPr lang="ru-RU" dirty="0" smtClean="0"/>
              <a:t>мотивация (эссе)</a:t>
            </a:r>
          </a:p>
          <a:p>
            <a:pPr eaLnBrk="1" hangingPunct="1">
              <a:defRPr/>
            </a:pPr>
            <a:r>
              <a:rPr lang="ru-RU" dirty="0" smtClean="0"/>
              <a:t>устное собеседование</a:t>
            </a:r>
          </a:p>
          <a:p>
            <a:pPr eaLnBrk="1" hangingPunct="1">
              <a:defRPr/>
            </a:pPr>
            <a:r>
              <a:rPr lang="ru-RU" dirty="0" smtClean="0"/>
              <a:t>общественная активность</a:t>
            </a:r>
          </a:p>
          <a:p>
            <a:pPr eaLnBrk="1" hangingPunct="1">
              <a:defRPr/>
            </a:pPr>
            <a:r>
              <a:rPr lang="ru-RU" dirty="0" smtClean="0"/>
              <a:t>научно-практические исследования</a:t>
            </a:r>
          </a:p>
          <a:p>
            <a:pPr eaLnBrk="1" hangingPunct="1">
              <a:defRPr/>
            </a:pPr>
            <a:endParaRPr lang="ru-RU" dirty="0" smtClean="0"/>
          </a:p>
          <a:p>
            <a:pPr eaLnBrk="1" hangingPunct="1">
              <a:defRPr/>
            </a:pPr>
            <a:endParaRPr lang="ru-R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1670</Words>
  <Application>Microsoft Office PowerPoint</Application>
  <PresentationFormat>Экран (4:3)</PresentationFormat>
  <Paragraphs>98</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Трава</vt:lpstr>
      <vt:lpstr>Украина Донецкий национальный университет ЮРИДИЧЕСКИЕ КЛИНИКИ</vt:lpstr>
      <vt:lpstr>Донецкий национальный университет экономико-правовой факультет</vt:lpstr>
      <vt:lpstr>Центр практического обучения – структурное подразделение экономико-правового факультета ДонНУ</vt:lpstr>
      <vt:lpstr>Корпоративные документы, которыми регулируется деятельность Центра практического обучения</vt:lpstr>
      <vt:lpstr>Центр практического обучения: направления деятельности </vt:lpstr>
      <vt:lpstr>Центр практического обучения</vt:lpstr>
      <vt:lpstr>Юридическая клиника</vt:lpstr>
      <vt:lpstr>ЮРИДИЧЕСКАЯ КЛИНИКА</vt:lpstr>
      <vt:lpstr>ЮРИДИЧЕСКАЯ КЛИНИКА</vt:lpstr>
      <vt:lpstr>.</vt:lpstr>
      <vt:lpstr>Режим работы юридической клиники</vt:lpstr>
      <vt:lpstr>Работа преподавателя юридической клиники и студентов</vt:lpstr>
      <vt:lpstr>Юридические клиники Донецкого национального университета</vt:lpstr>
      <vt:lpstr> Опыт работы юридических клиник Донецкого национального университета</vt:lpstr>
      <vt:lpstr>Юридическая клиника</vt:lpstr>
      <vt:lpstr>.</vt:lpstr>
      <vt:lpstr>.</vt:lpstr>
      <vt:lpstr>.</vt:lpstr>
      <vt:lpstr>.</vt:lpstr>
      <vt:lpstr>.</vt:lpstr>
      <vt:lpstr>Слайд 21</vt:lpstr>
      <vt:lpstr>Слайд 22</vt:lpstr>
      <vt:lpstr>.</vt:lpstr>
      <vt:lpstr>.</vt:lpstr>
      <vt:lpstr>.</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Украина Донецкий национальный университет ЮРИДИЧЕСКИЕ КЛИНИКИ</dc:title>
  <dc:creator>Deshko Lyudmyla</dc:creator>
  <cp:lastModifiedBy>Deshko Lyudmyla</cp:lastModifiedBy>
  <cp:revision>7</cp:revision>
  <cp:lastPrinted>1601-01-01T00:00:00Z</cp:lastPrinted>
  <dcterms:created xsi:type="dcterms:W3CDTF">2010-05-18T09:20:20Z</dcterms:created>
  <dcterms:modified xsi:type="dcterms:W3CDTF">2010-05-18T10:20:08Z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